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retendard Regular"/>
      <p:regular r:id="rId27"/>
    </p:embeddedFont>
    <p:embeddedFont>
      <p:font typeface="Poppins Bold"/>
      <p:bold r:id="rId28"/>
    </p:embeddedFont>
    <p:embeddedFont>
      <p:font typeface="Hakgyoansim Allimjang TTF R"/>
      <p:regular r:id="rId29"/>
    </p:embeddedFont>
    <p:embeddedFont>
      <p:font typeface="Pretendard Light"/>
      <p:regular r:id="rId30"/>
    </p:embeddedFont>
    <p:embeddedFont>
      <p:font typeface="GangwonEduPower"/>
      <p:regular r:id="rId31"/>
    </p:embeddedFont>
    <p:embeddedFont>
      <p:font typeface="Poppins SemiBold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1.fntdata" Type="http://schemas.openxmlformats.org/officeDocument/2006/relationships/font"/><Relationship Id="rId28" Target="fonts/font2.fntdata" Type="http://schemas.openxmlformats.org/officeDocument/2006/relationships/font"/><Relationship Id="rId29" Target="fonts/font3.fntdata" Type="http://schemas.openxmlformats.org/officeDocument/2006/relationships/font"/><Relationship Id="rId3" Target="viewProps.xml" Type="http://schemas.openxmlformats.org/officeDocument/2006/relationships/viewProps"/><Relationship Id="rId30" Target="fonts/font4.fntdata" Type="http://schemas.openxmlformats.org/officeDocument/2006/relationships/font"/><Relationship Id="rId31" Target="fonts/font5.fntdata" Type="http://schemas.openxmlformats.org/officeDocument/2006/relationships/font"/><Relationship Id="rId32" Target="fonts/font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58.png" Type="http://schemas.openxmlformats.org/officeDocument/2006/relationships/image"/><Relationship Id="rId7" Target="../media/image43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60.png" Type="http://schemas.openxmlformats.org/officeDocument/2006/relationships/image"/><Relationship Id="rId6" Target="../media/image43.png" Type="http://schemas.openxmlformats.org/officeDocument/2006/relationships/image"/><Relationship Id="rId7" Target="../media/image61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53.png" Type="http://schemas.openxmlformats.org/officeDocument/2006/relationships/image"/><Relationship Id="rId6" Target="../media/image66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png" Type="http://schemas.openxmlformats.org/officeDocument/2006/relationships/image"/><Relationship Id="rId12" Target="../media/image74.png" Type="http://schemas.openxmlformats.org/officeDocument/2006/relationships/image"/><Relationship Id="rId13" Target="../media/image75.png" Type="http://schemas.openxmlformats.org/officeDocument/2006/relationships/image"/><Relationship Id="rId14" Target="../media/image76.png" Type="http://schemas.openxmlformats.org/officeDocument/2006/relationships/image"/><Relationship Id="rId15" Target="../media/image77.png" Type="http://schemas.openxmlformats.org/officeDocument/2006/relationships/image"/><Relationship Id="rId16" Target="../media/image78.png" Type="http://schemas.openxmlformats.org/officeDocument/2006/relationships/image"/><Relationship Id="rId17" Target="../media/image79.png" Type="http://schemas.openxmlformats.org/officeDocument/2006/relationships/image"/><Relationship Id="rId18" Target="../media/image80.png" Type="http://schemas.openxmlformats.org/officeDocument/2006/relationships/image"/><Relationship Id="rId19" Target="../media/image81.png" Type="http://schemas.openxmlformats.org/officeDocument/2006/relationships/image"/><Relationship Id="rId2" Target="../media/image3.png" Type="http://schemas.openxmlformats.org/officeDocument/2006/relationships/image"/><Relationship Id="rId20" Target="../media/image82.png" Type="http://schemas.openxmlformats.org/officeDocument/2006/relationships/image"/><Relationship Id="rId21" Target="../media/image83.png" Type="http://schemas.openxmlformats.org/officeDocument/2006/relationships/image"/><Relationship Id="rId22" Target="../media/image84.png" Type="http://schemas.openxmlformats.org/officeDocument/2006/relationships/image"/><Relationship Id="rId23" Target="../media/image85.png" Type="http://schemas.openxmlformats.org/officeDocument/2006/relationships/image"/><Relationship Id="rId24" Target="../media/image86.png" Type="http://schemas.openxmlformats.org/officeDocument/2006/relationships/image"/><Relationship Id="rId25" Target="../media/image87.png" Type="http://schemas.openxmlformats.org/officeDocument/2006/relationships/image"/><Relationship Id="rId26" Target="../media/image88.png" Type="http://schemas.openxmlformats.org/officeDocument/2006/relationships/image"/><Relationship Id="rId27" Target="../media/image89.png" Type="http://schemas.openxmlformats.org/officeDocument/2006/relationships/image"/><Relationship Id="rId28" Target="../media/image90.png" Type="http://schemas.openxmlformats.org/officeDocument/2006/relationships/image"/><Relationship Id="rId29" Target="../media/image91.png" Type="http://schemas.openxmlformats.org/officeDocument/2006/relationships/image"/><Relationship Id="rId3" Target="../media/image6.png" Type="http://schemas.openxmlformats.org/officeDocument/2006/relationships/image"/><Relationship Id="rId30" Target="../media/image92.png" Type="http://schemas.openxmlformats.org/officeDocument/2006/relationships/image"/><Relationship Id="rId31" Target="../media/image93.png" Type="http://schemas.openxmlformats.org/officeDocument/2006/relationships/image"/><Relationship Id="rId32" Target="../media/image94.png" Type="http://schemas.openxmlformats.org/officeDocument/2006/relationships/image"/><Relationship Id="rId33" Target="../media/image95.png" Type="http://schemas.openxmlformats.org/officeDocument/2006/relationships/image"/><Relationship Id="rId34" Target="../media/image96.png" Type="http://schemas.openxmlformats.org/officeDocument/2006/relationships/image"/><Relationship Id="rId35" Target="../media/image97.png" Type="http://schemas.openxmlformats.org/officeDocument/2006/relationships/image"/><Relationship Id="rId36" Target="../media/image98.png" Type="http://schemas.openxmlformats.org/officeDocument/2006/relationships/image"/><Relationship Id="rId37" Target="../media/image99.png" Type="http://schemas.openxmlformats.org/officeDocument/2006/relationships/image"/><Relationship Id="rId38" Target="../media/image100.png" Type="http://schemas.openxmlformats.org/officeDocument/2006/relationships/image"/><Relationship Id="rId39" Target="../media/image101.png" Type="http://schemas.openxmlformats.org/officeDocument/2006/relationships/image"/><Relationship Id="rId4" Target="../media/image7.png" Type="http://schemas.openxmlformats.org/officeDocument/2006/relationships/image"/><Relationship Id="rId40" Target="../media/image102.png" Type="http://schemas.openxmlformats.org/officeDocument/2006/relationships/image"/><Relationship Id="rId41" Target="../media/image103.png" Type="http://schemas.openxmlformats.org/officeDocument/2006/relationships/image"/><Relationship Id="rId42" Target="../media/image104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png" Type="http://schemas.openxmlformats.org/officeDocument/2006/relationships/image"/><Relationship Id="rId11" Target="../media/image111.png" Type="http://schemas.openxmlformats.org/officeDocument/2006/relationships/image"/><Relationship Id="rId12" Target="../media/image112.png" Type="http://schemas.openxmlformats.org/officeDocument/2006/relationships/image"/><Relationship Id="rId13" Target="../media/image113.png" Type="http://schemas.openxmlformats.org/officeDocument/2006/relationships/image"/><Relationship Id="rId14" Target="../media/image114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105.png" Type="http://schemas.openxmlformats.org/officeDocument/2006/relationships/image"/><Relationship Id="rId6" Target="../media/image106.png" Type="http://schemas.openxmlformats.org/officeDocument/2006/relationships/image"/><Relationship Id="rId7" Target="../media/image107.pn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15.png" Type="http://schemas.openxmlformats.org/officeDocument/2006/relationships/image"/><Relationship Id="rId6" Target="../media/3042_video_b494178c.2b3368.mp4" Type="http://schemas.microsoft.com/office/2007/relationships/media"/><Relationship Id="rId7" Target="../media/3042_video_b494178c.2b3368.mp4" Type="http://schemas.openxmlformats.org/officeDocument/2006/relationships/video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11" Target="../media/image122.png" Type="http://schemas.openxmlformats.org/officeDocument/2006/relationships/image"/><Relationship Id="rId12" Target="../media/image123.png" Type="http://schemas.openxmlformats.org/officeDocument/2006/relationships/image"/><Relationship Id="rId13" Target="../media/image124.png" Type="http://schemas.openxmlformats.org/officeDocument/2006/relationships/image"/><Relationship Id="rId14" Target="../media/image125.png" Type="http://schemas.openxmlformats.org/officeDocument/2006/relationships/image"/><Relationship Id="rId2" Target="../media/image116.png" Type="http://schemas.openxmlformats.org/officeDocument/2006/relationships/image"/><Relationship Id="rId3" Target="../media/image117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4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2" Target="../media/image26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38.png" Type="http://schemas.openxmlformats.org/officeDocument/2006/relationships/image"/><Relationship Id="rId6" Target="../media/image37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14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29700" y="1041400"/>
            <a:ext cx="215900" cy="18300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601700" y="5613400"/>
            <a:ext cx="2159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86700" y="2400300"/>
            <a:ext cx="2895600" cy="191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88900" y="9220200"/>
            <a:ext cx="1930400" cy="495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82400" y="9220200"/>
            <a:ext cx="1219200" cy="495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263900" y="5727700"/>
            <a:ext cx="117602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5800" b="false" i="false" u="none" strike="noStrike" spc="-800">
                <a:solidFill>
                  <a:srgbClr val="2C2620"/>
                </a:solidFill>
                <a:ea typeface="S-Core Dream 6 Bold"/>
              </a:rPr>
              <a:t>실시간</a:t>
            </a:r>
            <a:r>
              <a:rPr lang="en-US" sz="5800" b="false" i="false" u="none" strike="noStrike" spc="-8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5800" b="false" i="false" u="none" strike="noStrike" spc="-800">
                <a:solidFill>
                  <a:srgbClr val="2C2620"/>
                </a:solidFill>
                <a:ea typeface="S-Core Dream 6 Bold"/>
              </a:rPr>
              <a:t>네트워크</a:t>
            </a:r>
            <a:r>
              <a:rPr lang="en-US" sz="5800" b="false" i="false" u="none" strike="noStrike" spc="-8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5800" b="false" i="false" u="none" strike="noStrike" spc="-800">
                <a:solidFill>
                  <a:srgbClr val="2C2620"/>
                </a:solidFill>
                <a:ea typeface="S-Core Dream 6 Bold"/>
              </a:rPr>
              <a:t>트래픽</a:t>
            </a:r>
            <a:r>
              <a:rPr lang="en-US" sz="5800" b="false" i="false" u="none" strike="noStrike" spc="-8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5800" b="false" i="false" u="none" strike="noStrike" spc="-800">
                <a:solidFill>
                  <a:srgbClr val="2C2620"/>
                </a:solidFill>
                <a:ea typeface="S-Core Dream 6 Bold"/>
              </a:rPr>
              <a:t>이상</a:t>
            </a:r>
            <a:r>
              <a:rPr lang="en-US" sz="5800" b="false" i="false" u="none" strike="noStrike" spc="-8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5800" b="false" i="false" u="none" strike="noStrike" spc="-800">
                <a:solidFill>
                  <a:srgbClr val="2C2620"/>
                </a:solidFill>
                <a:ea typeface="S-Core Dream 6 Bold"/>
              </a:rPr>
              <a:t>탐지</a:t>
            </a:r>
            <a:r>
              <a:rPr lang="en-US" sz="5800" b="false" i="false" u="none" strike="noStrike" spc="-8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5800" b="false" i="false" u="none" strike="noStrike" spc="-800">
                <a:solidFill>
                  <a:srgbClr val="2C2620"/>
                </a:solidFill>
                <a:ea typeface="S-Core Dream 6 Bold"/>
              </a:rPr>
              <a:t>서비스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26000" y="4635500"/>
            <a:ext cx="86360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6300" b="false" i="false" u="none" strike="noStrike" spc="-700">
                <a:solidFill>
                  <a:srgbClr val="FF8557"/>
                </a:solidFill>
                <a:latin typeface="S-Core Dream 4 Regular"/>
              </a:rPr>
              <a:t>ELK</a:t>
            </a:r>
            <a:r>
              <a:rPr lang="en-US" sz="6300" b="false" i="false" u="none" strike="noStrike" spc="-700">
                <a:solidFill>
                  <a:srgbClr val="2C2620"/>
                </a:solidFill>
                <a:latin typeface="S-Core Dream 4 Regular"/>
              </a:rPr>
              <a:t> </a:t>
            </a:r>
            <a:r>
              <a:rPr lang="ko-KR" sz="6300" b="false" i="false" u="none" strike="noStrike" spc="-700">
                <a:solidFill>
                  <a:srgbClr val="2C2620"/>
                </a:solidFill>
                <a:ea typeface="S-Core Dream 4 Regular"/>
              </a:rPr>
              <a:t>와</a:t>
            </a:r>
            <a:r>
              <a:rPr lang="en-US" sz="6300" b="false" i="false" u="none" strike="noStrike" spc="-700">
                <a:solidFill>
                  <a:srgbClr val="2C2620"/>
                </a:solidFill>
                <a:latin typeface="S-Core Dream 4 Regular"/>
              </a:rPr>
              <a:t> </a:t>
            </a:r>
            <a:r>
              <a:rPr lang="en-US" sz="6300" b="false" i="false" u="none" strike="noStrike" spc="-700">
                <a:solidFill>
                  <a:srgbClr val="1D70FF"/>
                </a:solidFill>
                <a:latin typeface="S-Core Dream 4 Regular"/>
              </a:rPr>
              <a:t>LSTM</a:t>
            </a:r>
            <a:r>
              <a:rPr lang="ko-KR" sz="6300" b="false" i="false" u="none" strike="noStrike" spc="-700">
                <a:solidFill>
                  <a:srgbClr val="2C2620"/>
                </a:solidFill>
                <a:ea typeface="S-Core Dream 4 Regular"/>
              </a:rPr>
              <a:t>을</a:t>
            </a:r>
            <a:r>
              <a:rPr lang="en-US" sz="6300" b="false" i="false" u="none" strike="noStrike" spc="-700">
                <a:solidFill>
                  <a:srgbClr val="2C2620"/>
                </a:solidFill>
                <a:latin typeface="S-Core Dream 4 Regular"/>
              </a:rPr>
              <a:t> </a:t>
            </a:r>
            <a:r>
              <a:rPr lang="ko-KR" sz="6300" b="false" i="false" u="none" strike="noStrike" spc="-700">
                <a:solidFill>
                  <a:srgbClr val="2C2620"/>
                </a:solidFill>
                <a:ea typeface="S-Core Dream 4 Regular"/>
              </a:rPr>
              <a:t>활용한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22800" y="6921500"/>
            <a:ext cx="8597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400" b="false" i="false" u="none" strike="noStrike" spc="-200">
                <a:solidFill>
                  <a:srgbClr val="2C2620"/>
                </a:solidFill>
                <a:ea typeface="Pretendard Regular"/>
              </a:rPr>
              <a:t>네이버</a:t>
            </a:r>
            <a:r>
              <a:rPr lang="en-US" sz="24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2C2620"/>
                </a:solidFill>
                <a:ea typeface="Pretendard Regular"/>
              </a:rPr>
              <a:t>클라우드</a:t>
            </a:r>
            <a:r>
              <a:rPr lang="en-US" sz="24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2C2620"/>
                </a:solidFill>
                <a:ea typeface="Pretendard Regular"/>
              </a:rPr>
              <a:t>인프라</a:t>
            </a:r>
            <a:r>
              <a:rPr lang="en-US" sz="24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2C2620"/>
                </a:solidFill>
                <a:ea typeface="Pretendard Regular"/>
              </a:rPr>
              <a:t>위에서</a:t>
            </a:r>
            <a:r>
              <a:rPr lang="en-US" sz="24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en-US" sz="2400" b="true" i="false" u="none" strike="noStrike" spc="-200">
                <a:solidFill>
                  <a:srgbClr val="F26721"/>
                </a:solidFill>
                <a:latin typeface="Pretendard Regular"/>
              </a:rPr>
              <a:t>ELK </a:t>
            </a:r>
            <a:r>
              <a:rPr lang="ko-KR" sz="2400" b="true" i="false" u="none" strike="noStrike" spc="-200">
                <a:solidFill>
                  <a:srgbClr val="F26721"/>
                </a:solidFill>
                <a:ea typeface="Pretendard Regular"/>
              </a:rPr>
              <a:t>스택을</a:t>
            </a:r>
            <a:r>
              <a:rPr lang="en-US" sz="24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400" b="true" i="false" u="none" strike="noStrike" spc="-200">
                <a:solidFill>
                  <a:srgbClr val="F26721"/>
                </a:solidFill>
                <a:ea typeface="Pretendard Regular"/>
              </a:rPr>
              <a:t>활용</a:t>
            </a:r>
            <a:r>
              <a:rPr lang="ko-KR" sz="2400" b="false" i="false" u="none" strike="noStrike" spc="-200">
                <a:solidFill>
                  <a:srgbClr val="2C2620"/>
                </a:solidFill>
                <a:ea typeface="Pretendard Regular"/>
              </a:rPr>
              <a:t>한</a:t>
            </a:r>
            <a:r>
              <a:rPr lang="en-US" sz="2400" b="false" i="false" u="none" strike="noStrike" spc="-200">
                <a:solidFill>
                  <a:srgbClr val="2C262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5449"/>
              </a:lnSpc>
            </a:pPr>
            <a:r>
              <a:rPr lang="ko-KR" sz="2400" b="true" i="false" u="none" strike="noStrike" spc="-200">
                <a:solidFill>
                  <a:srgbClr val="00A3A9"/>
                </a:solidFill>
                <a:ea typeface="Pretendard Regular"/>
              </a:rPr>
              <a:t>트래픽</a:t>
            </a:r>
            <a:r>
              <a:rPr lang="en-US" sz="24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2400" b="true" i="false" u="none" strike="noStrike" spc="-200">
                <a:solidFill>
                  <a:srgbClr val="00A3A9"/>
                </a:solidFill>
                <a:ea typeface="Pretendard Regular"/>
              </a:rPr>
              <a:t>모니터링</a:t>
            </a:r>
            <a:r>
              <a:rPr lang="en-US" sz="24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2400" b="true" i="false" u="none" strike="noStrike" spc="-200">
                <a:solidFill>
                  <a:srgbClr val="00A3A9"/>
                </a:solidFill>
                <a:ea typeface="Pretendard Regular"/>
              </a:rPr>
              <a:t>및</a:t>
            </a:r>
            <a:r>
              <a:rPr lang="en-US" sz="2400" b="true" i="false" u="none" strike="noStrike" spc="-200">
                <a:solidFill>
                  <a:srgbClr val="00A3A9"/>
                </a:solidFill>
                <a:latin typeface="Pretendard Regular"/>
              </a:rPr>
              <a:t> AI </a:t>
            </a:r>
            <a:r>
              <a:rPr lang="ko-KR" sz="2400" b="true" i="false" u="none" strike="noStrike" spc="-200">
                <a:solidFill>
                  <a:srgbClr val="00A3A9"/>
                </a:solidFill>
                <a:ea typeface="Pretendard Regular"/>
              </a:rPr>
              <a:t>기반</a:t>
            </a:r>
            <a:r>
              <a:rPr lang="en-US" sz="24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2400" b="true" i="false" u="none" strike="noStrike" spc="-200">
                <a:solidFill>
                  <a:srgbClr val="00A3A9"/>
                </a:solidFill>
                <a:ea typeface="Pretendard Regular"/>
              </a:rPr>
              <a:t>이상</a:t>
            </a:r>
            <a:r>
              <a:rPr lang="en-US" sz="24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2400" b="true" i="false" u="none" strike="noStrike" spc="-200">
                <a:solidFill>
                  <a:srgbClr val="00A3A9"/>
                </a:solidFill>
                <a:ea typeface="Pretendard Regular"/>
              </a:rPr>
              <a:t>탐지</a:t>
            </a:r>
            <a:r>
              <a:rPr lang="ko-KR" sz="2400" b="false" i="false" u="none" strike="noStrike" spc="-200">
                <a:solidFill>
                  <a:srgbClr val="2C2620"/>
                </a:solidFill>
                <a:ea typeface="Pretendard Regular"/>
              </a:rPr>
              <a:t>를</a:t>
            </a:r>
            <a:r>
              <a:rPr lang="en-US" sz="24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2C2620"/>
                </a:solidFill>
                <a:ea typeface="Pretendard Regular"/>
              </a:rPr>
              <a:t>목표로</a:t>
            </a:r>
            <a:r>
              <a:rPr lang="en-US" sz="24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2C2620"/>
                </a:solidFill>
                <a:ea typeface="Pretendard Regular"/>
              </a:rPr>
              <a:t>한다</a:t>
            </a:r>
            <a:r>
              <a:rPr lang="en-US" sz="2400" b="false" i="false" u="none" strike="noStrike" spc="-200">
                <a:solidFill>
                  <a:srgbClr val="2C2620"/>
                </a:solidFill>
                <a:latin typeface="Pretendard Regular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3200" y="9321800"/>
            <a:ext cx="1104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1600" b="false" i="false" u="none" strike="noStrike" spc="-200">
                <a:solidFill>
                  <a:srgbClr val="FFFFFF"/>
                </a:solidFill>
                <a:ea typeface="S-Core Dream 4 Regular"/>
              </a:rPr>
              <a:t>팀</a:t>
            </a:r>
            <a:r>
              <a:rPr lang="en-US" sz="1600" b="false" i="false" u="none" strike="noStrike" spc="-200">
                <a:solidFill>
                  <a:srgbClr val="FFFFFF"/>
                </a:solidFill>
                <a:latin typeface="S-Core Dream 4 Regular"/>
              </a:rPr>
              <a:t> </a:t>
            </a:r>
            <a:r>
              <a:rPr lang="ko-KR" sz="1600" b="false" i="false" u="none" strike="noStrike" spc="-200">
                <a:solidFill>
                  <a:srgbClr val="FFFFFF"/>
                </a:solidFill>
                <a:ea typeface="S-Core Dream 4 Regular"/>
              </a:rPr>
              <a:t>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95300" y="9321800"/>
            <a:ext cx="1104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1600" b="false" i="false" u="none" strike="noStrike" spc="-200">
                <a:solidFill>
                  <a:srgbClr val="000000"/>
                </a:solidFill>
                <a:latin typeface="S-Core Dream 4 Regular"/>
              </a:rPr>
              <a:t>SECURITY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52800" y="9220200"/>
            <a:ext cx="1930400" cy="49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33600" y="9220200"/>
            <a:ext cx="1219200" cy="495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884400" y="9321800"/>
            <a:ext cx="1104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1600" b="false" i="false" u="none" strike="noStrike" spc="-200">
                <a:solidFill>
                  <a:srgbClr val="FFFFFF"/>
                </a:solidFill>
                <a:ea typeface="S-Core Dream 4 Regular"/>
              </a:rPr>
              <a:t>발표자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59200" y="9321800"/>
            <a:ext cx="11049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1600" b="false" i="false" u="none" strike="noStrike" spc="-200">
                <a:solidFill>
                  <a:srgbClr val="000000"/>
                </a:solidFill>
                <a:ea typeface="S-Core Dream 4 Regular"/>
              </a:rPr>
              <a:t>유세찬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017000" y="9042400"/>
            <a:ext cx="254000" cy="15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7500" y="2108200"/>
            <a:ext cx="5905500" cy="6019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11900" y="2108200"/>
            <a:ext cx="5905500" cy="416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19000" y="2108200"/>
            <a:ext cx="5638800" cy="6083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33400" y="609600"/>
            <a:ext cx="8280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주요</a:t>
            </a:r>
            <a:r>
              <a:rPr lang="en-US" sz="4800" b="false" i="false" u="none" strike="noStrike" spc="-5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기능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-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웹소캣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및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그래프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사용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7200" y="8458200"/>
            <a:ext cx="17449800" cy="1473200"/>
          </a:xfrm>
          <a:prstGeom prst="rect">
            <a:avLst/>
          </a:prstGeom>
          <a:effectLst>
            <a:outerShdw dir="2700000" dist="135579" blurRad="0">
              <a:srgbClr val="E4DDD6">
                <a:alpha val="65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571500" y="8636000"/>
            <a:ext cx="173101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· JSON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형태의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쿼리문을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 spc="-200">
                <a:solidFill>
                  <a:srgbClr val="00A3A9"/>
                </a:solidFill>
                <a:ea typeface="Pretendard Regular"/>
              </a:rPr>
              <a:t>데이터의</a:t>
            </a:r>
            <a:r>
              <a:rPr lang="en-US" sz="28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2800" b="true" i="false" u="none" strike="noStrike" spc="-200">
                <a:solidFill>
                  <a:srgbClr val="00A3A9"/>
                </a:solidFill>
                <a:ea typeface="Pretendard Regular"/>
              </a:rPr>
              <a:t>분당</a:t>
            </a:r>
            <a:r>
              <a:rPr lang="en-US" sz="28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2800" b="true" i="false" u="none" strike="noStrike" spc="-200">
                <a:solidFill>
                  <a:srgbClr val="00A3A9"/>
                </a:solidFill>
                <a:ea typeface="Pretendard Regular"/>
              </a:rPr>
              <a:t>평균값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등을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산출하여</a:t>
            </a:r>
            <a:r>
              <a:rPr lang="en-US" sz="2800" b="true" i="false" u="none" strike="noStrike" spc="-200">
                <a:solidFill>
                  <a:srgbClr val="F26721"/>
                </a:solidFill>
                <a:latin typeface="Pretendard Regular"/>
              </a:rPr>
              <a:t> 5</a:t>
            </a:r>
            <a:r>
              <a:rPr lang="ko-KR" sz="2800" b="true" i="false" u="none" strike="noStrike" spc="-200">
                <a:solidFill>
                  <a:srgbClr val="F26721"/>
                </a:solidFill>
                <a:ea typeface="Pretendard Regular"/>
              </a:rPr>
              <a:t>초마다</a:t>
            </a:r>
            <a:r>
              <a:rPr lang="en-US" sz="2800" b="true" i="false" u="none" strike="noStrike" spc="-200">
                <a:solidFill>
                  <a:srgbClr val="F26721"/>
                </a:solidFill>
                <a:latin typeface="Pretendard Regular"/>
              </a:rPr>
              <a:t> </a:t>
            </a:r>
            <a:r>
              <a:rPr lang="ko-KR" sz="2800" b="true" i="false" u="none" strike="noStrike" spc="-200">
                <a:solidFill>
                  <a:srgbClr val="F26721"/>
                </a:solidFill>
                <a:ea typeface="Pretendard Regular"/>
              </a:rPr>
              <a:t>실시간</a:t>
            </a:r>
            <a:r>
              <a:rPr lang="en-US" sz="28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800" b="true" i="false" u="none" strike="noStrike" spc="-200">
                <a:solidFill>
                  <a:srgbClr val="F26721"/>
                </a:solidFill>
                <a:ea typeface="Pretendard Regular"/>
              </a:rPr>
              <a:t>데이터로</a:t>
            </a:r>
            <a:r>
              <a:rPr lang="en-US" sz="28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800" b="true" i="false" u="none" strike="noStrike" spc="-200">
                <a:solidFill>
                  <a:srgbClr val="F26721"/>
                </a:solidFill>
                <a:ea typeface="Pretendard Regular"/>
              </a:rPr>
              <a:t>갱신</a:t>
            </a:r>
            <a:r>
              <a:rPr lang="en-US" sz="2800" b="true" i="false" u="none" strike="noStrike" spc="-200">
                <a:solidFill>
                  <a:srgbClr val="F26721"/>
                </a:solidFill>
                <a:latin typeface="Pretendard Regular"/>
              </a:rPr>
              <a:t> 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32800"/>
              </a:lnSpc>
            </a:pP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불러온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CHART.JS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TRAFFIC, THRESHOLD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800" b="true" i="false" u="none" strike="noStrike" spc="-200">
                <a:solidFill>
                  <a:srgbClr val="F26721"/>
                </a:solidFill>
                <a:latin typeface="Pretendard Regular"/>
              </a:rPr>
              <a:t>DATASET</a:t>
            </a:r>
            <a:r>
              <a:rPr lang="ko-KR" sz="2800" b="true" i="false" u="none" strike="noStrike" spc="-200">
                <a:solidFill>
                  <a:srgbClr val="F26721"/>
                </a:solidFill>
                <a:ea typeface="Pretendard Regular"/>
              </a:rPr>
              <a:t>을</a:t>
            </a:r>
            <a:r>
              <a:rPr lang="en-US" sz="28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800" b="true" i="false" u="none" strike="noStrike" spc="-200">
                <a:solidFill>
                  <a:srgbClr val="F26721"/>
                </a:solidFill>
                <a:ea typeface="Pretendard Regular"/>
              </a:rPr>
              <a:t>추가하여</a:t>
            </a:r>
            <a:r>
              <a:rPr lang="en-US" sz="28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800" b="true" i="false" u="none" strike="noStrike" spc="-200">
                <a:solidFill>
                  <a:srgbClr val="F26721"/>
                </a:solidFill>
                <a:ea typeface="Pretendard Regular"/>
              </a:rPr>
              <a:t>그래프</a:t>
            </a:r>
            <a:r>
              <a:rPr lang="en-US" sz="28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800" b="true" i="false" u="none" strike="noStrike" spc="-200">
                <a:solidFill>
                  <a:srgbClr val="F26721"/>
                </a:solidFill>
                <a:ea typeface="Pretendard Regular"/>
              </a:rPr>
              <a:t>제작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60700" y="2514600"/>
            <a:ext cx="12166600" cy="622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" y="8928100"/>
            <a:ext cx="16078200" cy="1066800"/>
          </a:xfrm>
          <a:prstGeom prst="rect">
            <a:avLst/>
          </a:prstGeom>
          <a:effectLst>
            <a:outerShdw dir="2700000" dist="98313" blurRad="0">
              <a:srgbClr val="E4DDD6">
                <a:alpha val="65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533400" y="609600"/>
            <a:ext cx="8280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주요</a:t>
            </a:r>
            <a:r>
              <a:rPr lang="en-US" sz="4800" b="false" i="false" u="none" strike="noStrike" spc="-5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기능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-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접속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IP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별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국가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통계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0800" y="9156700"/>
            <a:ext cx="15506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200" b="false" i="false" u="none" strike="noStrike" spc="-300">
                <a:solidFill>
                  <a:srgbClr val="000000"/>
                </a:solidFill>
                <a:latin typeface="Pretendard Regular"/>
              </a:rPr>
              <a:t> LOGSTASH</a:t>
            </a:r>
            <a:r>
              <a:rPr lang="ko-KR" sz="3200" b="false" i="false" u="none" strike="noStrike" spc="-30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200" b="false" i="false" u="none" strike="noStrike" spc="-3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200" b="false" i="false" u="none" strike="noStrike" spc="-300">
                <a:solidFill>
                  <a:srgbClr val="F26721"/>
                </a:solidFill>
                <a:latin typeface="Pretendard Regular"/>
              </a:rPr>
              <a:t>IP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의</a:t>
            </a:r>
            <a:r>
              <a:rPr lang="en-US" sz="3200" b="false" i="false" u="none" strike="noStrike" spc="-3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위</a:t>
            </a:r>
            <a:r>
              <a:rPr lang="en-US" sz="3200" b="false" i="false" u="none" strike="noStrike" spc="-300">
                <a:solidFill>
                  <a:srgbClr val="F26721"/>
                </a:solidFill>
                <a:latin typeface="Pretendard Regular"/>
              </a:rPr>
              <a:t>, 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경도를</a:t>
            </a:r>
            <a:r>
              <a:rPr lang="en-US" sz="3200" b="false" i="false" u="none" strike="noStrike" spc="-300">
                <a:solidFill>
                  <a:srgbClr val="F26721"/>
                </a:solidFill>
                <a:latin typeface="Pretendard Regular"/>
              </a:rPr>
              <a:t> 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수집하여</a:t>
            </a:r>
            <a:r>
              <a:rPr lang="en-US" sz="3200" b="false" i="false" u="none" strike="noStrike" spc="-3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지도에</a:t>
            </a:r>
            <a:r>
              <a:rPr lang="en-US" sz="3200" b="false" i="false" u="none" strike="noStrike" spc="-3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점</a:t>
            </a:r>
            <a:r>
              <a:rPr lang="ko-KR" sz="3200" b="false" i="false" u="none" strike="noStrike" spc="-3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3200" b="false" i="false" u="none" strike="noStrike" spc="-3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 spc="-300">
                <a:solidFill>
                  <a:srgbClr val="000000"/>
                </a:solidFill>
                <a:ea typeface="Pretendard Regular"/>
              </a:rPr>
              <a:t>찍음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60700" y="1727200"/>
            <a:ext cx="3289300" cy="698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340100" y="1841500"/>
            <a:ext cx="2730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접속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IP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별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국가통계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017000" y="9042400"/>
            <a:ext cx="254000" cy="15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4300" y="2095500"/>
            <a:ext cx="8521700" cy="591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21900" y="2095500"/>
            <a:ext cx="6794500" cy="591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3300" y="8166100"/>
            <a:ext cx="16446500" cy="1638300"/>
          </a:xfrm>
          <a:prstGeom prst="rect">
            <a:avLst/>
          </a:prstGeom>
          <a:effectLst>
            <a:outerShdw dir="2700000" dist="151138" blurRad="0">
              <a:srgbClr val="E4DDD6">
                <a:alpha val="65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1333500" y="8216900"/>
            <a:ext cx="157861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LOGSTASH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수집한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IP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위도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경도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바탕으로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ELASTICSEARCH DEV TOOLS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쿼리문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algn="ctr" lvl="0">
              <a:lnSpc>
                <a:spcPct val="107899"/>
              </a:lnSpc>
            </a:pP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스크립트는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LOCATION_COORDINATES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필드를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유효할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LOCATION 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필드를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[LATITUDE, LONGITUDE] 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형식으로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생성하여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업데이트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역할을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3400" y="609600"/>
            <a:ext cx="9994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주요</a:t>
            </a:r>
            <a:r>
              <a:rPr lang="en-US" sz="4800" b="false" i="false" u="none" strike="noStrike" spc="-5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기능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-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접속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IP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별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국가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통계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쿼리문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66800" y="7823200"/>
            <a:ext cx="16078200" cy="1358900"/>
          </a:xfrm>
          <a:prstGeom prst="rect">
            <a:avLst/>
          </a:prstGeom>
          <a:effectLst>
            <a:outerShdw dir="2700000" dist="124901" blurRad="0">
              <a:srgbClr val="E4DDD6">
                <a:alpha val="65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1500" y="3517900"/>
            <a:ext cx="8470900" cy="3644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33400" y="609600"/>
            <a:ext cx="8280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주요</a:t>
            </a:r>
            <a:r>
              <a:rPr lang="en-US" sz="4800" b="false" i="false" u="none" strike="noStrike" spc="-5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기능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-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네트워크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이상탐지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8800" y="2476500"/>
            <a:ext cx="3289300" cy="698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58900" y="8216900"/>
            <a:ext cx="15494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THRESHOLD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값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초과한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영역</a:t>
            </a:r>
            <a:r>
              <a:rPr lang="ko-KR" sz="3000" b="false" i="false" u="none" strike="noStrike" spc="-200">
                <a:solidFill>
                  <a:srgbClr val="2C2620"/>
                </a:solidFill>
                <a:ea typeface="Pretendard Regular"/>
              </a:rPr>
              <a:t>은</a:t>
            </a:r>
            <a:r>
              <a:rPr lang="en-US" sz="3000" b="false" i="false" u="none" strike="noStrike" spc="-200">
                <a:solidFill>
                  <a:srgbClr val="2C2620"/>
                </a:solidFill>
                <a:latin typeface="Pretendard Regular"/>
              </a:rPr>
              <a:t> </a:t>
            </a:r>
            <a:r>
              <a:rPr lang="ko-KR" sz="3000" b="true" i="false" u="none" strike="noStrike" spc="-200">
                <a:solidFill>
                  <a:srgbClr val="DD3039"/>
                </a:solidFill>
                <a:ea typeface="Pretendard Regular"/>
              </a:rPr>
              <a:t>그래프가</a:t>
            </a:r>
            <a:r>
              <a:rPr lang="en-US" sz="30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DD3039"/>
                </a:solidFill>
                <a:ea typeface="Pretendard Regular"/>
              </a:rPr>
              <a:t>붉은색</a:t>
            </a:r>
            <a:r>
              <a:rPr lang="ko-KR" sz="3000" b="false" i="false" u="none" strike="noStrike" spc="-200">
                <a:solidFill>
                  <a:srgbClr val="2C2620"/>
                </a:solidFill>
                <a:ea typeface="Pretendard Regular"/>
              </a:rPr>
              <a:t>으로</a:t>
            </a:r>
            <a:r>
              <a:rPr lang="en-US" sz="3000" b="false" i="false" u="none" strike="noStrike" spc="-200">
                <a:solidFill>
                  <a:srgbClr val="2C2620"/>
                </a:solidFill>
                <a:latin typeface="Pretendard Regular"/>
              </a:rPr>
              <a:t> </a:t>
            </a:r>
            <a:r>
              <a:rPr lang="ko-KR" sz="3000" b="false" i="false" u="none" strike="noStrike" spc="-200">
                <a:solidFill>
                  <a:srgbClr val="2C2620"/>
                </a:solidFill>
                <a:ea typeface="Pretendard Regular"/>
              </a:rPr>
              <a:t>채워지며</a:t>
            </a:r>
            <a:r>
              <a:rPr lang="en-US" sz="3000" b="false" i="false" u="none" strike="noStrike" spc="-200">
                <a:solidFill>
                  <a:srgbClr val="2C2620"/>
                </a:solidFill>
                <a:latin typeface="Pretendard Regular"/>
              </a:rPr>
              <a:t>, </a:t>
            </a:r>
            <a:r>
              <a:rPr lang="ko-KR" sz="3000" b="false" i="false" u="none" strike="noStrike" spc="-200">
                <a:solidFill>
                  <a:srgbClr val="2C2620"/>
                </a:solidFill>
                <a:ea typeface="Pretendard Regular"/>
              </a:rPr>
              <a:t>서버</a:t>
            </a:r>
            <a:r>
              <a:rPr lang="en-US" sz="30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2C2620"/>
                </a:solidFill>
                <a:ea typeface="Pretendard Regular"/>
              </a:rPr>
              <a:t>담당</a:t>
            </a:r>
            <a:r>
              <a:rPr lang="en-US" sz="30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2C2620"/>
                </a:solidFill>
                <a:ea typeface="Pretendard Regular"/>
              </a:rPr>
              <a:t>관리자에게</a:t>
            </a:r>
            <a:r>
              <a:rPr lang="en-US" sz="3000" b="true" i="false" u="none" strike="noStrike" spc="-200">
                <a:solidFill>
                  <a:srgbClr val="DD3039"/>
                </a:solidFill>
                <a:latin typeface="Pretendard Regular"/>
              </a:rPr>
              <a:t> </a:t>
            </a:r>
            <a:r>
              <a:rPr lang="ko-KR" sz="3000" b="true" i="false" u="none" strike="noStrike" spc="-200">
                <a:solidFill>
                  <a:srgbClr val="DD3039"/>
                </a:solidFill>
                <a:ea typeface="Pretendard Regular"/>
              </a:rPr>
              <a:t>이상</a:t>
            </a:r>
            <a:r>
              <a:rPr lang="en-US" sz="30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DD3039"/>
                </a:solidFill>
                <a:ea typeface="Pretendard Regular"/>
              </a:rPr>
              <a:t>탐지</a:t>
            </a:r>
            <a:r>
              <a:rPr lang="en-US" sz="30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DD3039"/>
                </a:solidFill>
                <a:ea typeface="Pretendard Regular"/>
              </a:rPr>
              <a:t>안내</a:t>
            </a:r>
            <a:r>
              <a:rPr lang="en-US" sz="30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DD3039"/>
                </a:solidFill>
                <a:ea typeface="Pretendard Regular"/>
              </a:rPr>
              <a:t>메일</a:t>
            </a:r>
            <a:r>
              <a:rPr lang="en-US" sz="30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DD3039"/>
                </a:solidFill>
                <a:ea typeface="Pretendard Regular"/>
              </a:rPr>
              <a:t>발송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500" y="2578100"/>
            <a:ext cx="2730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네트워크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이상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탐지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99600" y="2476500"/>
            <a:ext cx="3289300" cy="698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766300" y="2578100"/>
            <a:ext cx="2730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이상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탐지시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메일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발송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499600" y="3517900"/>
            <a:ext cx="8280400" cy="3644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91700" y="2451100"/>
            <a:ext cx="4991100" cy="6248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42600" y="1600200"/>
            <a:ext cx="3289300" cy="698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922000" y="1701800"/>
            <a:ext cx="2730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메일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발송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코드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83100" y="1562100"/>
            <a:ext cx="3289300" cy="69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92400" y="2438400"/>
            <a:ext cx="6870700" cy="6286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1400" y="8928100"/>
            <a:ext cx="16078200" cy="1066800"/>
          </a:xfrm>
          <a:prstGeom prst="rect">
            <a:avLst/>
          </a:prstGeom>
          <a:effectLst>
            <a:outerShdw dir="2700000" dist="98313" blurRad="0">
              <a:srgbClr val="E4DDD6">
                <a:alpha val="65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4762500" y="1689100"/>
            <a:ext cx="2730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400" b="false" i="false" u="none" strike="noStrike" spc="-200">
                <a:solidFill>
                  <a:srgbClr val="F8F6F4"/>
                </a:solidFill>
                <a:ea typeface="Pretendard Regular"/>
              </a:rPr>
              <a:t>쓰레쉬홀드값</a:t>
            </a:r>
            <a:r>
              <a:rPr lang="en-US" sz="2400" b="false" i="false" u="none" strike="noStrike" spc="-200">
                <a:solidFill>
                  <a:srgbClr val="F8F6F4"/>
                </a:solidFill>
                <a:latin typeface="Pretendard Regular"/>
              </a:rPr>
              <a:t> </a:t>
            </a:r>
            <a:r>
              <a:rPr lang="ko-KR" sz="2400" b="false" i="false" u="none" strike="noStrike" spc="-200">
                <a:solidFill>
                  <a:srgbClr val="F8F6F4"/>
                </a:solidFill>
                <a:ea typeface="Pretendard Regular"/>
              </a:rPr>
              <a:t>설정</a:t>
            </a:r>
            <a:r>
              <a:rPr lang="en-US" sz="24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400" b="false" i="false" u="none" strike="noStrike" spc="-200">
                <a:solidFill>
                  <a:srgbClr val="F8F6F4"/>
                </a:solidFill>
                <a:ea typeface="Pretendard Regular"/>
              </a:rPr>
              <a:t>코드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3400" y="609600"/>
            <a:ext cx="9994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주요</a:t>
            </a:r>
            <a:r>
              <a:rPr lang="en-US" sz="4800" b="false" i="false" u="none" strike="noStrike" spc="-5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기능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-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쓰레쉬홀드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값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설정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/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메일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발송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0800" y="8928100"/>
            <a:ext cx="154940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ELASTICSEARCH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저장된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JSON 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형태의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 TRAFFIC,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SESSION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의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 THRESHOLD 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3000" b="false" i="false" u="none" strike="noStrike" spc="-200">
                <a:solidFill>
                  <a:srgbClr val="00A3A9"/>
                </a:solidFill>
                <a:ea typeface="Pretendard Regular"/>
              </a:rPr>
              <a:t>각각</a:t>
            </a:r>
            <a:r>
              <a:rPr lang="en-US" sz="3000" b="fals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A3A9"/>
                </a:solidFill>
                <a:ea typeface="Pretendard Regular"/>
              </a:rPr>
              <a:t>쿼리문을</a:t>
            </a:r>
            <a:r>
              <a:rPr lang="en-US" sz="3000" b="fals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A3A9"/>
                </a:solidFill>
                <a:ea typeface="Pretendard Regular"/>
              </a:rPr>
              <a:t>이용하여</a:t>
            </a:r>
            <a:r>
              <a:rPr lang="en-US" sz="3000" b="fals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A3A9"/>
                </a:solidFill>
                <a:ea typeface="Pretendard Regular"/>
              </a:rPr>
              <a:t>조회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62500" y="1625600"/>
            <a:ext cx="4724400" cy="3390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49800" y="5143500"/>
            <a:ext cx="4724400" cy="250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0" y="1651000"/>
            <a:ext cx="4610100" cy="4724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0" y="6502400"/>
            <a:ext cx="4724400" cy="148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33400" y="609600"/>
            <a:ext cx="9994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주요</a:t>
            </a:r>
            <a:r>
              <a:rPr lang="en-US" sz="4800" b="false" i="false" u="none" strike="noStrike" spc="-5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기능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- COLAB AI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학습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코드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3300" y="8166100"/>
            <a:ext cx="16446500" cy="1638300"/>
          </a:xfrm>
          <a:prstGeom prst="rect">
            <a:avLst/>
          </a:prstGeom>
          <a:effectLst>
            <a:outerShdw dir="2700000" dist="151138" blurRad="0">
              <a:srgbClr val="E4DDD6">
                <a:alpha val="65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1333500" y="8407400"/>
            <a:ext cx="157861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STANDARDSCALER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를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사용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해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전처리하고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시계열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데이터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LSTM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모델을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학습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시켜</a:t>
            </a:r>
          </a:p>
          <a:p>
            <a:pPr algn="ctr" lvl="0">
              <a:lnSpc>
                <a:spcPct val="132800"/>
              </a:lnSpc>
            </a:pP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슬라이딩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윈도우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방식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트래픽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임계값을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예측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33400" y="609600"/>
            <a:ext cx="9994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주요</a:t>
            </a:r>
            <a:r>
              <a:rPr lang="en-US" sz="4800" b="false" i="false" u="none" strike="noStrike" spc="-5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기능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-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메뉴별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그래프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1400" y="8928100"/>
            <a:ext cx="16078200" cy="1066800"/>
          </a:xfrm>
          <a:prstGeom prst="rect">
            <a:avLst/>
          </a:prstGeom>
          <a:effectLst>
            <a:outerShdw dir="2700000" dist="98313" blurRad="0">
              <a:srgbClr val="E4DDD6">
                <a:alpha val="65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320800" y="9156700"/>
            <a:ext cx="15506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3200" b="false" i="false" u="none" strike="noStrike" spc="-300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200" b="false" i="false" u="none" strike="noStrike" spc="-3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 spc="-300">
                <a:solidFill>
                  <a:srgbClr val="000000"/>
                </a:solidFill>
                <a:ea typeface="Pretendard Regular"/>
              </a:rPr>
              <a:t>메뉴로</a:t>
            </a:r>
            <a:r>
              <a:rPr lang="en-US" sz="3200" b="false" i="false" u="none" strike="noStrike" spc="-3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 spc="-300">
                <a:solidFill>
                  <a:srgbClr val="000000"/>
                </a:solidFill>
                <a:ea typeface="Pretendard Regular"/>
              </a:rPr>
              <a:t>접속</a:t>
            </a:r>
            <a:r>
              <a:rPr lang="en-US" sz="3200" b="false" i="false" u="none" strike="noStrike" spc="-3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 spc="-300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200" b="false" i="false" u="none" strike="noStrike" spc="-3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일별</a:t>
            </a:r>
            <a:r>
              <a:rPr lang="en-US" sz="3200" b="false" i="false" u="none" strike="noStrike" spc="-300">
                <a:solidFill>
                  <a:srgbClr val="F26721"/>
                </a:solidFill>
                <a:latin typeface="Pretendard Regular"/>
              </a:rPr>
              <a:t>, 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주별</a:t>
            </a:r>
            <a:r>
              <a:rPr lang="en-US" sz="3200" b="false" i="false" u="none" strike="noStrike" spc="-300">
                <a:solidFill>
                  <a:srgbClr val="F26721"/>
                </a:solidFill>
                <a:latin typeface="Pretendard Regular"/>
              </a:rPr>
              <a:t>, 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월별</a:t>
            </a:r>
            <a:r>
              <a:rPr lang="en-US" sz="3200" b="false" i="false" u="none" strike="noStrike" spc="-3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평균</a:t>
            </a:r>
            <a:r>
              <a:rPr lang="en-US" sz="3200" b="false" i="false" u="none" strike="noStrike" spc="-3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그래프</a:t>
            </a:r>
            <a:r>
              <a:rPr lang="en-US" sz="3200" b="false" i="false" u="none" strike="noStrike" spc="-300">
                <a:solidFill>
                  <a:srgbClr val="F26721"/>
                </a:solidFill>
                <a:latin typeface="Pretendard Regular"/>
              </a:rPr>
              <a:t> </a:t>
            </a:r>
            <a:r>
              <a:rPr lang="ko-KR" sz="3200" b="false" i="false" u="none" strike="noStrike" spc="-300">
                <a:solidFill>
                  <a:srgbClr val="F26721"/>
                </a:solidFill>
                <a:ea typeface="Pretendard Regular"/>
              </a:rPr>
              <a:t>확인</a:t>
            </a:r>
            <a:r>
              <a:rPr lang="en-US" sz="3200" b="false" i="false" u="none" strike="noStrike" spc="-3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 spc="-30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03600" y="1968500"/>
            <a:ext cx="11493500" cy="678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41700" y="1689100"/>
            <a:ext cx="3289300" cy="698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594100" y="1778000"/>
            <a:ext cx="3048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일별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,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주별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,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월별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그래프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76500" y="1041400"/>
            <a:ext cx="13335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6000" b="false" i="false" u="none" strike="noStrike">
                <a:solidFill>
                  <a:srgbClr val="F26721"/>
                </a:solidFill>
                <a:ea typeface="S-Core Dream 6 Bold"/>
              </a:rPr>
              <a:t>시스템</a:t>
            </a:r>
            <a:r>
              <a:rPr lang="en-US" sz="6000" b="false" i="false" u="none" strike="noStrike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6000" b="false" i="false" u="none" strike="noStrike">
                <a:solidFill>
                  <a:srgbClr val="00A3A9"/>
                </a:solidFill>
                <a:ea typeface="S-Core Dream 6 Bold"/>
              </a:rPr>
              <a:t>아키텍처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019300" y="2781300"/>
            <a:ext cx="5511800" cy="717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0">
            <a:off x="7708900" y="2781300"/>
            <a:ext cx="8572500" cy="7175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733800" y="2273300"/>
            <a:ext cx="22098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900" b="true" i="false" u="none" strike="noStrike" spc="-200">
                <a:solidFill>
                  <a:srgbClr val="F26721"/>
                </a:solidFill>
                <a:ea typeface="Pretendard Regular"/>
              </a:rPr>
              <a:t>서비스</a:t>
            </a:r>
            <a:r>
              <a:rPr lang="en-US" sz="2900" b="tru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900" b="true" i="false" u="none" strike="noStrike" spc="-200">
                <a:solidFill>
                  <a:srgbClr val="2C2620"/>
                </a:solidFill>
                <a:ea typeface="Pretendard Regular"/>
              </a:rPr>
              <a:t>환경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28900" y="5372100"/>
            <a:ext cx="1435100" cy="1270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540000" y="6680200"/>
            <a:ext cx="157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16200" y="5295900"/>
            <a:ext cx="1409700" cy="140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35200" y="4876800"/>
            <a:ext cx="774700" cy="825500"/>
          </a:xfrm>
          <a:prstGeom prst="rect">
            <a:avLst/>
          </a:prstGeom>
          <a:effectLst>
            <a:outerShdw dir="5400000" dist="72077" blurRad="6072">
              <a:srgbClr val="595959">
                <a:alpha val="5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90900" y="7988300"/>
            <a:ext cx="1409700" cy="1104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9540000">
            <a:off x="4102100" y="4864100"/>
            <a:ext cx="2082800" cy="139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302000" y="9080500"/>
            <a:ext cx="157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관리자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67300" y="3327400"/>
            <a:ext cx="1054100" cy="93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59500" y="3213100"/>
            <a:ext cx="1181100" cy="11811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28000" y="4445000"/>
            <a:ext cx="876300" cy="876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04300" y="4775200"/>
            <a:ext cx="1333500" cy="431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280400" y="5295900"/>
            <a:ext cx="635000" cy="787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29700" y="5549900"/>
            <a:ext cx="1092200" cy="419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165600" y="5689600"/>
            <a:ext cx="3810000" cy="1397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887200" y="3797300"/>
            <a:ext cx="1384300" cy="9271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176000" y="2984500"/>
            <a:ext cx="1028700" cy="939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922000" y="3860800"/>
            <a:ext cx="1638300" cy="317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2940000">
            <a:off x="13208000" y="4178300"/>
            <a:ext cx="1917700" cy="139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128000" y="4470400"/>
            <a:ext cx="2260600" cy="1638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845800" y="3035300"/>
            <a:ext cx="2527300" cy="1790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927600" y="3213100"/>
            <a:ext cx="2514600" cy="1231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8140700" y="6858000"/>
            <a:ext cx="2260600" cy="11303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153400" y="6921500"/>
            <a:ext cx="1041400" cy="1054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864600" y="6870700"/>
            <a:ext cx="1498600" cy="787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7320000">
            <a:off x="10020300" y="5943600"/>
            <a:ext cx="1739900" cy="139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96200" y="2501900"/>
            <a:ext cx="774700" cy="825500"/>
          </a:xfrm>
          <a:prstGeom prst="rect">
            <a:avLst/>
          </a:prstGeom>
          <a:effectLst>
            <a:outerShdw dir="5400000" dist="72077" blurRad="6072">
              <a:srgbClr val="595959">
                <a:alpha val="50000"/>
              </a:srgbClr>
            </a:outerShdw>
          </a:effectLst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3563600" y="4978400"/>
            <a:ext cx="2451100" cy="1117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3373100" y="5080000"/>
            <a:ext cx="2768600" cy="9017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10800000">
            <a:off x="4889500" y="8128000"/>
            <a:ext cx="3225800" cy="139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-1920000">
            <a:off x="9232900" y="3860800"/>
            <a:ext cx="1638300" cy="139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249400" y="7239000"/>
            <a:ext cx="1244600" cy="1244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14554200" y="6807200"/>
            <a:ext cx="609600" cy="1397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0858500" y="8724900"/>
            <a:ext cx="4076700" cy="9017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0960100" y="8763000"/>
            <a:ext cx="812800" cy="8128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1836400" y="8775700"/>
            <a:ext cx="749300" cy="7493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2509500" y="8648700"/>
            <a:ext cx="1358900" cy="9271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3881100" y="8763000"/>
            <a:ext cx="914400" cy="825500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10858500" y="8153400"/>
            <a:ext cx="11557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700" b="false" i="false" u="none" strike="noStrike" spc="-200">
                <a:solidFill>
                  <a:srgbClr val="2C2620"/>
                </a:solidFill>
                <a:latin typeface="Pretendard Regular"/>
              </a:rPr>
              <a:t>IDE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8039100" y="9359900"/>
            <a:ext cx="2527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(FRONT)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985500" y="2273300"/>
            <a:ext cx="22098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900" b="true" i="false" u="none" strike="noStrike" spc="-200">
                <a:solidFill>
                  <a:srgbClr val="00A3A9"/>
                </a:solidFill>
                <a:ea typeface="Pretendard Regular"/>
              </a:rPr>
              <a:t>클라우드</a:t>
            </a:r>
            <a:r>
              <a:rPr lang="en-US" sz="2900" b="tru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900" b="true" i="false" u="none" strike="noStrike" spc="-200">
                <a:solidFill>
                  <a:srgbClr val="2C2620"/>
                </a:solidFill>
                <a:ea typeface="Pretendard Regular"/>
              </a:rPr>
              <a:t>환경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496300" y="6121400"/>
            <a:ext cx="157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379200" y="4787900"/>
            <a:ext cx="157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445500" y="3556000"/>
            <a:ext cx="1866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데이터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저장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512800" y="6083300"/>
            <a:ext cx="26543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AI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모니터링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173200" y="3403600"/>
            <a:ext cx="21717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최적의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THRESHOLD</a:t>
            </a:r>
          </a:p>
          <a:p>
            <a:pPr algn="ctr" lvl="0">
              <a:lnSpc>
                <a:spcPct val="9544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예측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이상탐지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178800" y="7975600"/>
            <a:ext cx="222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tru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400" b="true" i="false" u="none" strike="noStrike">
                <a:solidFill>
                  <a:srgbClr val="000000"/>
                </a:solidFill>
                <a:latin typeface="Pretendard Regular"/>
              </a:rPr>
              <a:t>(BACK)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579100" y="6184900"/>
            <a:ext cx="18669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대시보드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제작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2692400" y="4457700"/>
            <a:ext cx="28067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TRAFFIC, SESSION </a:t>
            </a:r>
          </a:p>
          <a:p>
            <a:pPr algn="ctr" lvl="0">
              <a:lnSpc>
                <a:spcPct val="9544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발생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051300" y="5842000"/>
            <a:ext cx="36830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SYSTEM RESOURCE </a:t>
            </a:r>
          </a:p>
          <a:p>
            <a:pPr algn="ctr" lvl="0">
              <a:lnSpc>
                <a:spcPct val="9544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정보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전달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864100" y="8280400"/>
            <a:ext cx="28067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서버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RESOURCE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정보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시간대별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통계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,  </a:t>
            </a:r>
          </a:p>
          <a:p>
            <a:pPr algn="ctr" lvl="0">
              <a:lnSpc>
                <a:spcPct val="9544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네트워크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이상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탐지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등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992100" y="6604000"/>
            <a:ext cx="18669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이상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탐지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시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95449"/>
              </a:lnSpc>
            </a:pP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알림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메일</a:t>
            </a:r>
            <a:r>
              <a:rPr lang="en-US" sz="2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787878"/>
                </a:solidFill>
                <a:ea typeface="Pretendard Regular"/>
              </a:rPr>
              <a:t>발송</a:t>
            </a:r>
          </a:p>
        </p:txBody>
      </p:sp>
      <p:pic>
        <p:nvPicPr>
          <p:cNvPr name="Picture 70" id="70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8153400" y="8445500"/>
            <a:ext cx="2260600" cy="9144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8178800" y="8496300"/>
            <a:ext cx="22098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51300" y="3543300"/>
            <a:ext cx="4965700" cy="139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3543300"/>
            <a:ext cx="3340100" cy="139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51300" y="5080000"/>
            <a:ext cx="4965700" cy="139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6600" y="5080000"/>
            <a:ext cx="3340100" cy="139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51300" y="6654800"/>
            <a:ext cx="4965700" cy="139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6654800"/>
            <a:ext cx="3340100" cy="1397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85700" y="3530600"/>
            <a:ext cx="4965700" cy="139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58300" y="3530600"/>
            <a:ext cx="3327400" cy="139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85700" y="5016500"/>
            <a:ext cx="4965700" cy="139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58300" y="5016500"/>
            <a:ext cx="3327400" cy="1397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918700" y="5295900"/>
            <a:ext cx="29083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고객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 </a:t>
            </a: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맞춤형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솔루션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 </a:t>
            </a: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제공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2600" y="4038600"/>
            <a:ext cx="20828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2500" b="false" i="false" u="none" strike="noStrike" spc="-100">
                <a:solidFill>
                  <a:srgbClr val="F8F6F4"/>
                </a:solidFill>
                <a:ea typeface="S-Core Dream 6 Bold"/>
              </a:rPr>
              <a:t>위험</a:t>
            </a:r>
            <a:r>
              <a:rPr lang="en-US" sz="2500" b="false" i="false" u="none" strike="noStrike" spc="-100">
                <a:solidFill>
                  <a:srgbClr val="F8F6F4"/>
                </a:solidFill>
                <a:latin typeface="S-Core Dream 6 Bold"/>
              </a:rPr>
              <a:t> </a:t>
            </a:r>
            <a:r>
              <a:rPr lang="ko-KR" sz="2500" b="false" i="false" u="none" strike="noStrike" spc="-100">
                <a:solidFill>
                  <a:srgbClr val="F8F6F4"/>
                </a:solidFill>
                <a:ea typeface="S-Core Dream 6 Bold"/>
              </a:rPr>
              <a:t>관리</a:t>
            </a:r>
            <a:r>
              <a:rPr lang="en-US" sz="2500" b="false" i="false" u="none" strike="noStrike" spc="-100">
                <a:solidFill>
                  <a:srgbClr val="F8F6F4"/>
                </a:solidFill>
                <a:latin typeface="S-Core Dream 6 Bold"/>
              </a:rPr>
              <a:t> </a:t>
            </a:r>
            <a:r>
              <a:rPr lang="ko-KR" sz="2500" b="false" i="false" u="none" strike="noStrike" spc="-100">
                <a:solidFill>
                  <a:srgbClr val="F8F6F4"/>
                </a:solidFill>
                <a:ea typeface="S-Core Dream 6 Bold"/>
              </a:rPr>
              <a:t>강화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16400" y="3581400"/>
            <a:ext cx="47371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5449"/>
              </a:lnSpc>
              <a:buClr>
                <a:srgbClr val="E43030"/>
              </a:buClr>
              <a:buFont typeface="Arial"/>
              <a:buChar char="●"/>
            </a:pP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사용자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패턴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맞춤형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탐지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서비스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를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제공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하여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오탐지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감소</a:t>
            </a:r>
          </a:p>
          <a:p>
            <a:pPr algn="l" lvl="0" indent="-342900" marL="342900">
              <a:lnSpc>
                <a:spcPct val="95449"/>
              </a:lnSpc>
              <a:buClr>
                <a:srgbClr val="2C2620"/>
              </a:buClr>
              <a:buFont typeface="Arial"/>
              <a:buChar char="●"/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다양한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외부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데이터를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예측하여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위험에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선제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대응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할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수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있는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역량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강화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16100" y="6959600"/>
            <a:ext cx="19177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원활한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비즈니스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 </a:t>
            </a: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운영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69500" y="3797300"/>
            <a:ext cx="2870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통합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 </a:t>
            </a: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보안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플랫폼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 </a:t>
            </a: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개발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 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85700" y="6502400"/>
            <a:ext cx="4965700" cy="1397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0" y="6502400"/>
            <a:ext cx="3327400" cy="139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85700" y="8001000"/>
            <a:ext cx="4965700" cy="1397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83700" y="8001000"/>
            <a:ext cx="3327400" cy="1397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7900" y="3810000"/>
            <a:ext cx="787400" cy="8509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854200" y="5562600"/>
            <a:ext cx="1917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2500" b="false" i="false" u="none" strike="noStrike" spc="-100">
                <a:solidFill>
                  <a:srgbClr val="F8F6F4"/>
                </a:solidFill>
                <a:ea typeface="S-Core Dream 6 Bold"/>
              </a:rPr>
              <a:t>비용절감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0000" y="5397500"/>
            <a:ext cx="876300" cy="660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2200" y="6972300"/>
            <a:ext cx="711200" cy="762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40900" y="3708400"/>
            <a:ext cx="901700" cy="901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26600" y="5321300"/>
            <a:ext cx="9398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93300" y="6743700"/>
            <a:ext cx="812800" cy="901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34500" y="8153400"/>
            <a:ext cx="1104900" cy="11049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9766300" y="8115300"/>
            <a:ext cx="3302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실시간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 </a:t>
            </a: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맞춤형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TRESHOLD </a:t>
            </a: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제공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서비스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44100" y="6769100"/>
            <a:ext cx="28702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모니터링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채널</a:t>
            </a:r>
            <a:r>
              <a:rPr lang="en-US" sz="2300" b="false" i="false" u="none" strike="noStrike" spc="-100">
                <a:solidFill>
                  <a:srgbClr val="F8F6F4"/>
                </a:solidFill>
                <a:latin typeface="S-Core Dream 6 Bold"/>
              </a:rPr>
              <a:t> </a:t>
            </a:r>
            <a:r>
              <a:rPr lang="ko-KR" sz="2300" b="false" i="false" u="none" strike="noStrike" spc="-100">
                <a:solidFill>
                  <a:srgbClr val="F8F6F4"/>
                </a:solidFill>
                <a:ea typeface="S-Core Dream 6 Bold"/>
              </a:rPr>
              <a:t>확장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3900" y="2933700"/>
            <a:ext cx="15367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2800" b="false" i="false" u="none" strike="noStrike" spc="-300">
                <a:solidFill>
                  <a:srgbClr val="F26721"/>
                </a:solidFill>
                <a:latin typeface="S-Core Dream 6 Bold"/>
              </a:rPr>
              <a:t>· </a:t>
            </a:r>
            <a:r>
              <a:rPr lang="ko-KR" sz="2800" b="false" i="false" u="none" strike="noStrike" spc="-300">
                <a:solidFill>
                  <a:srgbClr val="F26721"/>
                </a:solidFill>
                <a:ea typeface="S-Core Dream 6 Bold"/>
              </a:rPr>
              <a:t>기대효과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45600" y="2984500"/>
            <a:ext cx="1524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2800" b="false" i="false" u="none" strike="noStrike" spc="-300">
                <a:solidFill>
                  <a:srgbClr val="00A3A9"/>
                </a:solidFill>
                <a:latin typeface="S-Core Dream 6 Bold"/>
              </a:rPr>
              <a:t>· </a:t>
            </a:r>
            <a:r>
              <a:rPr lang="ko-KR" sz="2800" b="false" i="false" u="none" strike="noStrike" spc="-300">
                <a:solidFill>
                  <a:srgbClr val="00A3A9"/>
                </a:solidFill>
                <a:ea typeface="S-Core Dream 6 Bold"/>
              </a:rPr>
              <a:t>활용분야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216400" y="5384800"/>
            <a:ext cx="47371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2C2620"/>
              </a:buClr>
              <a:buFont typeface="Arial"/>
              <a:buChar char="●"/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보안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인력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관리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및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사후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대응에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소요되는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비용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절감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가능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216400" y="6705600"/>
            <a:ext cx="47371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5449"/>
              </a:lnSpc>
              <a:buClr>
                <a:srgbClr val="2C2620"/>
              </a:buClr>
              <a:buFont typeface="Arial"/>
              <a:buChar char="●"/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서비스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중단을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예방하여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비지니스의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 </a:t>
            </a:r>
            <a:r>
              <a:rPr lang="ko-KR" sz="2100" b="true" i="false" u="none" strike="noStrike">
                <a:solidFill>
                  <a:srgbClr val="E43030"/>
                </a:solidFill>
                <a:ea typeface="Pretendard Regular"/>
              </a:rPr>
              <a:t>연속성</a:t>
            </a:r>
            <a:r>
              <a:rPr lang="en-US" sz="2100" b="true" i="false" u="none" strike="noStrike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>
                <a:solidFill>
                  <a:srgbClr val="E43030"/>
                </a:solidFill>
                <a:ea typeface="Pretendard Regular"/>
              </a:rPr>
              <a:t>보장</a:t>
            </a:r>
          </a:p>
          <a:p>
            <a:pPr algn="l" lvl="0" indent="-342900" marL="342900">
              <a:lnSpc>
                <a:spcPct val="95449"/>
              </a:lnSpc>
              <a:buClr>
                <a:srgbClr val="2C2620"/>
              </a:buClr>
              <a:buFont typeface="Arial"/>
              <a:buChar char="●"/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사용자의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고객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데이터를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안전하게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보호하여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고객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신뢰를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높이고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경쟁력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강화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01600" y="3835400"/>
            <a:ext cx="45720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2C2620"/>
              </a:buClr>
              <a:buFont typeface="Arial"/>
              <a:buChar char="●"/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향후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다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양한</a:t>
            </a:r>
            <a:r>
              <a:rPr lang="en-US" sz="21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보안</a:t>
            </a:r>
            <a:r>
              <a:rPr lang="en-US" sz="21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솔루션과</a:t>
            </a:r>
            <a:r>
              <a:rPr lang="en-US" sz="21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연계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하여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광범위한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보안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서비스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플랫폼으로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확장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801600" y="5207000"/>
            <a:ext cx="45974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2C2620"/>
              </a:buClr>
              <a:buFont typeface="Arial"/>
              <a:buChar char="●"/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기업별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네트워크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패턴에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맞춰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실시간으로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변동되는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TRESHOLD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값을</a:t>
            </a:r>
            <a:r>
              <a:rPr lang="en-US" sz="2100" b="true" i="false" u="none" strike="noStrike" spc="-200">
                <a:solidFill>
                  <a:srgbClr val="E4303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E43030"/>
                </a:solidFill>
                <a:ea typeface="Pretendard Regular"/>
              </a:rPr>
              <a:t>적용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시켜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특정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요구사항에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적합한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탐지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서비스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제공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814300" y="6845300"/>
            <a:ext cx="45720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2C2620"/>
              </a:buClr>
              <a:buFont typeface="Arial"/>
              <a:buChar char="●"/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기존의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네트워크뿐만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아니라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이메일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,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모바일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장치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등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다양한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채널의</a:t>
            </a:r>
            <a:r>
              <a:rPr lang="en-US" sz="21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이상탐지</a:t>
            </a:r>
            <a:r>
              <a:rPr lang="en-US" sz="21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서비스</a:t>
            </a:r>
            <a:r>
              <a:rPr lang="en-US" sz="21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개발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14300" y="8128000"/>
            <a:ext cx="45593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2C2620"/>
              </a:buClr>
              <a:buFont typeface="Arial"/>
              <a:buChar char="●"/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기존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LEGACY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제품에서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적용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가능하도록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최적화된</a:t>
            </a:r>
            <a:r>
              <a:rPr lang="en-US" sz="2100" b="true" i="false" u="none" strike="noStrike" spc="-200">
                <a:solidFill>
                  <a:srgbClr val="DD3039"/>
                </a:solidFill>
                <a:latin typeface="Pretendard Regular"/>
              </a:rPr>
              <a:t> TRESHOLD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값을</a:t>
            </a:r>
            <a:r>
              <a:rPr lang="en-US" sz="21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실시간으로</a:t>
            </a:r>
            <a:r>
              <a:rPr lang="en-US" sz="21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제공하는</a:t>
            </a:r>
            <a:r>
              <a:rPr lang="en-US" sz="2100" b="true" i="false" u="none" strike="noStrike" spc="-200">
                <a:solidFill>
                  <a:srgbClr val="DD3039"/>
                </a:solidFill>
                <a:latin typeface="Pretendard Regular"/>
              </a:rPr>
              <a:t> </a:t>
            </a:r>
            <a:r>
              <a:rPr lang="ko-KR" sz="2100" b="true" i="false" u="none" strike="noStrike" spc="-200">
                <a:solidFill>
                  <a:srgbClr val="DD3039"/>
                </a:solidFill>
                <a:ea typeface="Pretendard Regular"/>
              </a:rPr>
              <a:t>서비스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로</a:t>
            </a:r>
            <a:r>
              <a:rPr lang="en-US" sz="21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100" b="false" i="false" u="none" strike="noStrike" spc="-200">
                <a:solidFill>
                  <a:srgbClr val="2C2620"/>
                </a:solidFill>
                <a:ea typeface="Pretendard Regular"/>
              </a:rPr>
              <a:t>활용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476500" y="1041400"/>
            <a:ext cx="13335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6000" b="false" i="false" u="none" strike="noStrike">
                <a:solidFill>
                  <a:srgbClr val="F26721"/>
                </a:solidFill>
                <a:ea typeface="S-Core Dream 6 Bold"/>
              </a:rPr>
              <a:t>기대효과</a:t>
            </a:r>
            <a:r>
              <a:rPr lang="en-US" sz="6000" b="false" i="false" u="none" strike="noStrike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S-Core Dream 4 Regular"/>
              </a:rPr>
              <a:t>및</a:t>
            </a:r>
            <a:r>
              <a:rPr lang="en-US" sz="6000" b="false" i="false" u="none" strike="noStrike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6000" b="false" i="false" u="none" strike="noStrike">
                <a:solidFill>
                  <a:srgbClr val="00A3A9"/>
                </a:solidFill>
                <a:ea typeface="S-Core Dream 6 Bold"/>
              </a:rPr>
              <a:t>활용분야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74400" y="736600"/>
            <a:ext cx="1574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1400" b="false" i="false" u="none" strike="noStrike">
                <a:solidFill>
                  <a:srgbClr val="F8F6F4"/>
                </a:solidFill>
                <a:ea typeface="Poppins SemiBold"/>
              </a:rPr>
              <a:t>역할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6" id="6">
            <a:hlinkClick r:id=""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>
                  <p14:trim st="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0">
            <a:off x="0" y="0"/>
            <a:ext cx="18326100" cy="10299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25400" y="-12700"/>
            <a:ext cx="1993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2500" b="false" i="false" u="none" strike="noStrike" spc="-300">
                <a:solidFill>
                  <a:srgbClr val="FF8557"/>
                </a:solidFill>
                <a:ea typeface="S-Core Dream 6 Bold"/>
              </a:rPr>
              <a:t>시연</a:t>
            </a:r>
            <a:r>
              <a:rPr lang="en-US" sz="2500" b="false" i="false" u="none" strike="noStrike" spc="-300">
                <a:solidFill>
                  <a:srgbClr val="FF8557"/>
                </a:solidFill>
                <a:latin typeface="S-Core Dream 6 Bold"/>
              </a:rPr>
              <a:t> </a:t>
            </a:r>
            <a:r>
              <a:rPr lang="ko-KR" sz="2500" b="false" i="false" u="none" strike="noStrike" spc="-300">
                <a:solidFill>
                  <a:srgbClr val="00A3A9"/>
                </a:solidFill>
                <a:ea typeface="S-Core Dream 6 Bold"/>
              </a:rPr>
              <a:t>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66900" y="2120900"/>
            <a:ext cx="53467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7800" b="false" i="false" u="none" strike="noStrike" spc="100">
                <a:solidFill>
                  <a:srgbClr val="00A3A9"/>
                </a:solidFill>
                <a:latin typeface="Poppins Bold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17700" y="3517900"/>
            <a:ext cx="57658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5250"/>
              </a:lnSpc>
            </a:pPr>
            <a:r>
              <a:rPr lang="en-US" sz="2200" b="false" i="false" u="none" strike="noStrike" spc="-100">
                <a:solidFill>
                  <a:srgbClr val="FF8557"/>
                </a:solidFill>
                <a:latin typeface="S-Core Dream 5 Medium"/>
              </a:rPr>
              <a:t>DTX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S-Core Dream 5 Medium"/>
              </a:rPr>
              <a:t>(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S-Core Dream 5 Medium"/>
              </a:rPr>
              <a:t>실시간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S-Core Dream 5 Medium"/>
              </a:rPr>
              <a:t>네트워크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S-Core Dream 5 Medium"/>
              </a:rPr>
              <a:t>트래픽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S-Core Dream 5 Medium"/>
              </a:rPr>
              <a:t>이상감지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2200" b="false" i="false" u="none" strike="noStrike" spc="-100">
                <a:solidFill>
                  <a:srgbClr val="595959"/>
                </a:solidFill>
                <a:ea typeface="S-Core Dream 5 Medium"/>
              </a:rPr>
              <a:t>시스템</a:t>
            </a:r>
            <a:r>
              <a:rPr lang="en-US" sz="2200" b="false" i="false" u="none" strike="noStrike" spc="-100">
                <a:solidFill>
                  <a:srgbClr val="595959"/>
                </a:solidFill>
                <a:latin typeface="S-Core Dream 5 Medium"/>
              </a:rPr>
              <a:t>) </a:t>
            </a:r>
          </a:p>
          <a:p>
            <a:pPr algn="l" lvl="0">
              <a:lnSpc>
                <a:spcPct val="145250"/>
              </a:lnSpc>
            </a:pPr>
            <a:r>
              <a:rPr lang="ko-KR" sz="2200" b="false" i="false" u="none" strike="noStrike" spc="-100">
                <a:solidFill>
                  <a:srgbClr val="00A3A9"/>
                </a:solidFill>
                <a:ea typeface="S-Core Dream 5 Medium"/>
              </a:rPr>
              <a:t>발표보고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88800" y="2120900"/>
            <a:ext cx="32893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제안배경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및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필요성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88800" y="4508500"/>
            <a:ext cx="2984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프로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그램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기능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88800" y="5676900"/>
            <a:ext cx="364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기대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효과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및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활용분야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88800" y="6845300"/>
            <a:ext cx="2413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활용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기술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58500" y="1892300"/>
            <a:ext cx="1054100" cy="876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4900" b="false" i="false" u="none" strike="noStrike" spc="100">
                <a:solidFill>
                  <a:srgbClr val="FF8557"/>
                </a:solidFill>
                <a:latin typeface="Poppi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58500" y="4330700"/>
            <a:ext cx="11176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4900" b="false" i="false" u="none" strike="noStrike" spc="100">
                <a:solidFill>
                  <a:srgbClr val="FF8557"/>
                </a:solidFill>
                <a:latin typeface="Poppi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58500" y="5499100"/>
            <a:ext cx="11176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4900" b="false" i="false" u="none" strike="noStrike" spc="100">
                <a:solidFill>
                  <a:srgbClr val="FF8557"/>
                </a:solidFill>
                <a:latin typeface="Poppins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58500" y="6667500"/>
            <a:ext cx="11176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4900" b="false" i="false" u="none" strike="noStrike" spc="100">
                <a:solidFill>
                  <a:srgbClr val="FF8557"/>
                </a:solidFill>
                <a:latin typeface="Poppins Bold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88800" y="8013700"/>
            <a:ext cx="2921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팀원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소개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및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역할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58500" y="7835900"/>
            <a:ext cx="9652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4900" b="false" i="false" u="none" strike="noStrike" spc="100">
                <a:solidFill>
                  <a:srgbClr val="FF8557"/>
                </a:solidFill>
                <a:latin typeface="Poppins Bold"/>
              </a:rPr>
              <a:t>06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51600" y="5626100"/>
            <a:ext cx="53975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988800" y="3289300"/>
            <a:ext cx="32893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유사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서비스</a:t>
            </a:r>
            <a:r>
              <a:rPr lang="en-US" sz="30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000" b="false" i="false" u="none" strike="noStrike" spc="-300">
                <a:solidFill>
                  <a:srgbClr val="2C2620"/>
                </a:solidFill>
                <a:ea typeface="S-Core Dream 6 Bold"/>
              </a:rPr>
              <a:t>비교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58500" y="3060700"/>
            <a:ext cx="1054100" cy="876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4900" b="false" i="false" u="none" strike="noStrike" spc="100">
                <a:solidFill>
                  <a:srgbClr val="FF8557"/>
                </a:solidFill>
                <a:latin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5900" y="2413000"/>
            <a:ext cx="2832100" cy="6870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5900" y="2413000"/>
            <a:ext cx="2832100" cy="280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14600" y="850900"/>
            <a:ext cx="13335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6000" b="false" i="false" u="none" strike="noStrike" spc="-600">
                <a:solidFill>
                  <a:srgbClr val="FF8557"/>
                </a:solidFill>
                <a:ea typeface="S-Core Dream 6 Bold"/>
              </a:rPr>
              <a:t>팀원</a:t>
            </a:r>
            <a:r>
              <a:rPr lang="en-US" sz="6000" b="false" i="false" u="none" strike="noStrike" spc="-600">
                <a:solidFill>
                  <a:srgbClr val="FF8557"/>
                </a:solidFill>
                <a:latin typeface="S-Core Dream 6 Bold"/>
              </a:rPr>
              <a:t> </a:t>
            </a:r>
            <a:r>
              <a:rPr lang="ko-KR" sz="6000" b="false" i="false" u="none" strike="noStrike" spc="-600">
                <a:solidFill>
                  <a:srgbClr val="00A3A9"/>
                </a:solidFill>
                <a:ea typeface="S-Core Dream 6 Bold"/>
              </a:rPr>
              <a:t>소개</a:t>
            </a:r>
            <a:r>
              <a:rPr lang="en-US" sz="6000" b="false" i="false" u="none" strike="noStrike" spc="-6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6000" b="false" i="false" u="none" strike="noStrike" spc="-600">
                <a:solidFill>
                  <a:srgbClr val="00A3A9"/>
                </a:solidFill>
                <a:ea typeface="S-Core Dream 6 Bold"/>
              </a:rPr>
              <a:t>및</a:t>
            </a:r>
            <a:r>
              <a:rPr lang="en-US" sz="6000" b="false" i="false" u="none" strike="noStrike" spc="-6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6000" b="false" i="false" u="none" strike="noStrike" spc="-600">
                <a:solidFill>
                  <a:srgbClr val="00A3A9"/>
                </a:solidFill>
                <a:ea typeface="S-Core Dream 6 Bold"/>
              </a:rPr>
              <a:t>역할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2900" y="5930900"/>
            <a:ext cx="2667000" cy="288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 (ELK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파일비트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이용해서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전달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로그스테시를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전처리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SPRING BOOT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 (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팀장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74400" y="736600"/>
            <a:ext cx="1574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1400" b="false" i="false" u="none" strike="noStrike">
                <a:solidFill>
                  <a:srgbClr val="F8F6F4"/>
                </a:solidFill>
                <a:ea typeface="Poppins SemiBold"/>
              </a:rPr>
              <a:t>역할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31000"/>
          </a:blip>
          <a:stretch>
            <a:fillRect/>
          </a:stretch>
        </p:blipFill>
        <p:spPr>
          <a:xfrm rot="0">
            <a:off x="215900" y="2413000"/>
            <a:ext cx="2870200" cy="279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502900" y="8140700"/>
            <a:ext cx="20701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1300" b="false" i="false" u="none" strike="noStrike">
                <a:solidFill>
                  <a:srgbClr val="F8F6F4"/>
                </a:solidFill>
                <a:latin typeface="Poppins SemiBold"/>
              </a:rPr>
              <a:t>AI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9100" y="4432300"/>
            <a:ext cx="11938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1300" b="false" i="false" u="none" strike="noStrike">
                <a:solidFill>
                  <a:srgbClr val="F8F6F4"/>
                </a:solidFill>
                <a:latin typeface="Poppins SemiBold"/>
              </a:rPr>
              <a:t>Cloud/ PM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9100" y="4660900"/>
            <a:ext cx="1981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S-Core Dream 6 Bold"/>
              </a:rPr>
              <a:t>유세찬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25800" y="2413000"/>
            <a:ext cx="2832100" cy="6870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25800" y="2413000"/>
            <a:ext cx="2832100" cy="2806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35700" y="2413000"/>
            <a:ext cx="2832100" cy="6870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35700" y="2413000"/>
            <a:ext cx="2832100" cy="2806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32900" y="2425700"/>
            <a:ext cx="2832100" cy="6870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32900" y="2425700"/>
            <a:ext cx="2832100" cy="2806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230100" y="2413000"/>
            <a:ext cx="2832100" cy="6870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30100" y="2413000"/>
            <a:ext cx="2832100" cy="280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240000" y="2413000"/>
            <a:ext cx="2832100" cy="6870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40000" y="2413000"/>
            <a:ext cx="2832100" cy="2806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>
            <a:alphaModFix amt="32000"/>
          </a:blip>
          <a:stretch>
            <a:fillRect/>
          </a:stretch>
        </p:blipFill>
        <p:spPr>
          <a:xfrm rot="0">
            <a:off x="3225800" y="2413000"/>
            <a:ext cx="2832100" cy="27940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6337300" y="5930900"/>
            <a:ext cx="2667000" cy="288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DB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리눅스로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환경설정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로그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스크립트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파일비트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이용하여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로그파일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전달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네트워크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이상감지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파이썬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메일전송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기능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47200" y="6286500"/>
            <a:ext cx="2667000" cy="215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DASHBOARD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디자인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웹페이지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전면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 (HTML/CSS/JS)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LOGO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PPT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발표자료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제작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FIGMA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웹디자인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31700" y="6286500"/>
            <a:ext cx="2667000" cy="215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ELASTICSEARCH -   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 COLAB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연결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전처리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LSTM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모델링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5369"/>
              </a:lnSpc>
            </a:pP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· JOBLIB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이용한</a:t>
            </a:r>
            <a:r>
              <a:rPr lang="en-US" sz="2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 spc="-200">
                <a:solidFill>
                  <a:srgbClr val="000000"/>
                </a:solidFill>
                <a:ea typeface="Pretendard Regular"/>
              </a:rPr>
              <a:t>자동화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265400" y="5969000"/>
            <a:ext cx="2819400" cy="280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· ELASTICSEARCH, 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MYSQL - SPRING 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BOOT 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연결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로그인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화면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연결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· CHART.JS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 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TRAFFIC, SESSION 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조회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기간별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TRAFFIC, SESSION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홈페이지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HTML, 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CSS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일부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수정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1">
            <a:alphaModFix amt="39000"/>
          </a:blip>
          <a:stretch>
            <a:fillRect/>
          </a:stretch>
        </p:blipFill>
        <p:spPr>
          <a:xfrm rot="0">
            <a:off x="15240000" y="2425700"/>
            <a:ext cx="2832100" cy="2781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 rot="0">
            <a:off x="6235700" y="2400300"/>
            <a:ext cx="2819400" cy="2832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>
            <a:alphaModFix amt="32000"/>
          </a:blip>
          <a:stretch>
            <a:fillRect/>
          </a:stretch>
        </p:blipFill>
        <p:spPr>
          <a:xfrm rot="0">
            <a:off x="9245600" y="2425700"/>
            <a:ext cx="2819400" cy="2806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>
            <a:alphaModFix amt="24000"/>
          </a:blip>
          <a:stretch>
            <a:fillRect/>
          </a:stretch>
        </p:blipFill>
        <p:spPr>
          <a:xfrm rot="0">
            <a:off x="12230100" y="2413000"/>
            <a:ext cx="2832100" cy="28067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3429000" y="4432300"/>
            <a:ext cx="11938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1300" b="false" i="false" u="none" strike="noStrike">
                <a:solidFill>
                  <a:srgbClr val="F8F6F4"/>
                </a:solidFill>
                <a:latin typeface="Poppins SemiBold"/>
              </a:rPr>
              <a:t>Cloud/ELK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429000" y="4660900"/>
            <a:ext cx="1981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S-Core Dream 6 Bold"/>
              </a:rPr>
              <a:t>김기백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430500" y="4432300"/>
            <a:ext cx="16002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1300" b="false" i="false" u="none" strike="noStrike">
                <a:solidFill>
                  <a:srgbClr val="F8F6F4"/>
                </a:solidFill>
                <a:latin typeface="Poppins SemiBold"/>
              </a:rPr>
              <a:t>Back/Front-end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430500" y="4660900"/>
            <a:ext cx="1981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S-Core Dream 6 Bold"/>
              </a:rPr>
              <a:t>지연주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38900" y="4432300"/>
            <a:ext cx="11938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1300" b="false" i="false" u="none" strike="noStrike">
                <a:solidFill>
                  <a:srgbClr val="F8F6F4"/>
                </a:solidFill>
                <a:latin typeface="Poppins SemiBold"/>
              </a:rPr>
              <a:t>Cloud/DB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438900" y="4660900"/>
            <a:ext cx="1981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S-Core Dream 6 Bold"/>
              </a:rPr>
              <a:t>김준서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23400" y="4445000"/>
            <a:ext cx="952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1300" b="false" i="false" u="none" strike="noStrike">
                <a:solidFill>
                  <a:srgbClr val="F8F6F4"/>
                </a:solidFill>
                <a:latin typeface="Poppins SemiBold"/>
              </a:rPr>
              <a:t>Front-end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23400" y="4673600"/>
            <a:ext cx="1981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S-Core Dream 6 Bold"/>
              </a:rPr>
              <a:t>구수정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420600" y="4432300"/>
            <a:ext cx="11938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en-US" sz="1300" b="false" i="false" u="none" strike="noStrike">
                <a:solidFill>
                  <a:srgbClr val="F8F6F4"/>
                </a:solidFill>
                <a:latin typeface="Poppins SemiBold"/>
              </a:rPr>
              <a:t>AI</a:t>
            </a:r>
            <a:r>
              <a:rPr lang="ko-KR" sz="1300" b="false" i="false" u="none" strike="noStrike">
                <a:solidFill>
                  <a:srgbClr val="F8F6F4"/>
                </a:solidFill>
                <a:ea typeface="Poppins SemiBold"/>
              </a:rPr>
              <a:t>학습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420600" y="4660900"/>
            <a:ext cx="19812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2100" b="false" i="false" u="none" strike="noStrike" spc="-200">
                <a:solidFill>
                  <a:srgbClr val="2C2620"/>
                </a:solidFill>
                <a:ea typeface="S-Core Dream 6 Bold"/>
              </a:rPr>
              <a:t>송창희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289300" y="5816600"/>
            <a:ext cx="2743200" cy="311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클라우드를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이용한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웹페이지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디자인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 (HTML/CSS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 KIBANA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· LOGSTASSH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전처리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수집한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데이터로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DASHBOARD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수집한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IP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경도로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기능구현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회원정보</a:t>
            </a:r>
          </a:p>
          <a:p>
            <a:pPr algn="l" lvl="0">
              <a:lnSpc>
                <a:spcPct val="115369"/>
              </a:lnSpc>
            </a:pP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800" b="false" i="false" u="none" strike="noStrike" spc="-100">
                <a:solidFill>
                  <a:srgbClr val="000000"/>
                </a:solidFill>
                <a:ea typeface="Pretendard Regular"/>
              </a:rPr>
              <a:t>불러오기</a:t>
            </a:r>
            <a:r>
              <a:rPr lang="en-US" sz="1800" b="false" i="false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64400" y="6858000"/>
            <a:ext cx="37465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3300" b="false" i="false" u="none" strike="noStrike" spc="-400">
                <a:solidFill>
                  <a:srgbClr val="2C2620"/>
                </a:solidFill>
                <a:ea typeface="S-Core Dream 6 Bold"/>
              </a:rPr>
              <a:t>감사합니다</a:t>
            </a:r>
            <a:r>
              <a:rPr lang="en-US" sz="3300" b="false" i="false" u="none" strike="noStrike" spc="-400">
                <a:solidFill>
                  <a:srgbClr val="2C2620"/>
                </a:solidFill>
                <a:latin typeface="S-Core Dream 6 Bold"/>
              </a:rPr>
              <a:t>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29700" y="1041400"/>
            <a:ext cx="215900" cy="1830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01700" y="5613400"/>
            <a:ext cx="215900" cy="9156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489700" y="6184900"/>
            <a:ext cx="53086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3200" b="false" i="false" u="none" strike="noStrike" spc="-300">
                <a:solidFill>
                  <a:srgbClr val="2C2620"/>
                </a:solidFill>
                <a:ea typeface="S-Core Dream 6 Bold"/>
              </a:rPr>
              <a:t>궁금하신</a:t>
            </a:r>
            <a:r>
              <a:rPr lang="en-US" sz="32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200" b="false" i="false" u="none" strike="noStrike" spc="-300">
                <a:solidFill>
                  <a:srgbClr val="2C2620"/>
                </a:solidFill>
                <a:ea typeface="S-Core Dream 6 Bold"/>
              </a:rPr>
              <a:t>점을</a:t>
            </a:r>
            <a:r>
              <a:rPr lang="en-US" sz="32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200" b="false" i="false" u="none" strike="noStrike" spc="-300">
                <a:solidFill>
                  <a:srgbClr val="2C2620"/>
                </a:solidFill>
                <a:ea typeface="S-Core Dream 6 Bold"/>
              </a:rPr>
              <a:t>질문</a:t>
            </a:r>
            <a:r>
              <a:rPr lang="en-US" sz="3200" b="false" i="false" u="none" strike="noStrike" spc="-300">
                <a:solidFill>
                  <a:srgbClr val="2C2620"/>
                </a:solidFill>
                <a:latin typeface="S-Core Dream 6 Bold"/>
              </a:rPr>
              <a:t> </a:t>
            </a:r>
            <a:r>
              <a:rPr lang="ko-KR" sz="3200" b="false" i="false" u="none" strike="noStrike" spc="-300">
                <a:solidFill>
                  <a:srgbClr val="2C2620"/>
                </a:solidFill>
                <a:ea typeface="S-Core Dream 6 Bold"/>
              </a:rPr>
              <a:t>해주세요</a:t>
            </a:r>
            <a:r>
              <a:rPr lang="en-US" sz="3200" b="false" i="false" u="none" strike="noStrike" spc="-300">
                <a:solidFill>
                  <a:srgbClr val="2C2620"/>
                </a:solidFill>
                <a:latin typeface="S-Core Dream 6 Bold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49700" y="2387600"/>
            <a:ext cx="10375900" cy="398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22500" b="false" i="false" u="none" strike="noStrike" spc="-2400">
                <a:solidFill>
                  <a:srgbClr val="00A3A9"/>
                </a:solidFill>
                <a:latin typeface="S-Core Dream 6 Bold"/>
              </a:rPr>
              <a:t>Q</a:t>
            </a:r>
            <a:r>
              <a:rPr lang="en-US" sz="22500" b="false" i="false" u="none" strike="noStrike" spc="-2400">
                <a:solidFill>
                  <a:srgbClr val="F26721"/>
                </a:solidFill>
                <a:latin typeface="S-Core Dream 6 Bold"/>
              </a:rPr>
              <a:t>&amp;</a:t>
            </a:r>
            <a:r>
              <a:rPr lang="en-US" sz="22500" b="false" i="false" u="none" strike="noStrike" spc="-2400">
                <a:solidFill>
                  <a:srgbClr val="00A3A9"/>
                </a:solidFill>
                <a:latin typeface="S-Core Dream 6 Bold"/>
              </a:rPr>
              <a:t>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88000" y="2273300"/>
            <a:ext cx="7023100" cy="571500"/>
          </a:xfrm>
          <a:prstGeom prst="rect">
            <a:avLst/>
          </a:prstGeom>
          <a:effectLst>
            <a:outerShdw dir="2700000" dist="52400" blurRad="0">
              <a:srgbClr val="E4DDD6">
                <a:alpha val="65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24600" y="2286000"/>
            <a:ext cx="5715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2800" b="false" i="false" u="none" strike="noStrike" spc="-200">
                <a:solidFill>
                  <a:srgbClr val="000000"/>
                </a:solidFill>
                <a:ea typeface="S-Core Dream 5 Medium"/>
              </a:rPr>
              <a:t>업종별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800" b="true" i="false" u="none" strike="noStrike" spc="-200">
                <a:solidFill>
                  <a:srgbClr val="1D70FF"/>
                </a:solidFill>
                <a:ea typeface="S-Core Dream 5 Medium"/>
              </a:rPr>
              <a:t>사이버</a:t>
            </a:r>
            <a:r>
              <a:rPr lang="en-US" sz="2800" b="true" i="false" u="none" strike="noStrike" spc="-200">
                <a:solidFill>
                  <a:srgbClr val="1D70FF"/>
                </a:solidFill>
                <a:latin typeface="S-Core Dream 5 Medium"/>
              </a:rPr>
              <a:t> </a:t>
            </a:r>
            <a:r>
              <a:rPr lang="ko-KR" sz="2800" b="true" i="false" u="none" strike="noStrike" spc="-200">
                <a:solidFill>
                  <a:srgbClr val="1D70FF"/>
                </a:solidFill>
                <a:ea typeface="S-Core Dream 5 Medium"/>
              </a:rPr>
              <a:t>침해</a:t>
            </a:r>
            <a:r>
              <a:rPr lang="en-US" sz="2800" b="true" i="false" u="none" strike="noStrike" spc="-200">
                <a:solidFill>
                  <a:srgbClr val="1D70FF"/>
                </a:solidFill>
                <a:latin typeface="S-Core Dream 5 Medium"/>
              </a:rPr>
              <a:t> </a:t>
            </a:r>
            <a:r>
              <a:rPr lang="ko-KR" sz="2800" b="true" i="false" u="none" strike="noStrike" spc="-200">
                <a:solidFill>
                  <a:srgbClr val="1D70FF"/>
                </a:solidFill>
                <a:ea typeface="S-Core Dream 5 Medium"/>
              </a:rPr>
              <a:t>사고</a:t>
            </a:r>
            <a:r>
              <a:rPr lang="en-US" sz="2800" b="false" i="false" u="none" strike="noStrike" spc="-2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000000"/>
                </a:solidFill>
                <a:ea typeface="S-Core Dream 5 Medium"/>
              </a:rPr>
              <a:t>신고현황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32900" y="3606800"/>
            <a:ext cx="7061200" cy="529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137900" y="9359900"/>
            <a:ext cx="5905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: 2024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상반기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사이버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위협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동향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보고서</a:t>
            </a:r>
            <a:r>
              <a:rPr lang="en-US" sz="1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000000"/>
                </a:solidFill>
                <a:ea typeface="Pretendard Regular"/>
              </a:rPr>
              <a:t>한국인터넷진흥원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97600" y="3263900"/>
            <a:ext cx="2628900" cy="609600"/>
          </a:xfrm>
          <a:prstGeom prst="rect">
            <a:avLst/>
          </a:prstGeom>
          <a:effectLst>
            <a:outerShdw dir="2700000" dist="21803" blurRad="0">
              <a:srgbClr val="000000">
                <a:alpha val="60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400" b="true" i="false" u="none" strike="noStrike">
                <a:solidFill>
                  <a:srgbClr val="000000"/>
                </a:solidFill>
                <a:latin typeface="Hakgyoansim Allimjang TTF R"/>
              </a:rPr>
              <a:t>52.6% </a:t>
            </a:r>
            <a:r>
              <a:rPr lang="ko-KR" sz="3400" b="true" i="false" u="none" strike="noStrike">
                <a:solidFill>
                  <a:srgbClr val="000000"/>
                </a:solidFill>
                <a:ea typeface="Hakgyoansim Allimjang TTF R"/>
              </a:rPr>
              <a:t>증가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-1560000">
            <a:off x="3073400" y="4483100"/>
            <a:ext cx="4267200" cy="1193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" y="3606800"/>
            <a:ext cx="7061200" cy="529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-1380000">
            <a:off x="13487400" y="6845300"/>
            <a:ext cx="2222500" cy="482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024100" y="5461000"/>
            <a:ext cx="1790700" cy="419100"/>
          </a:xfrm>
          <a:prstGeom prst="rect">
            <a:avLst/>
          </a:prstGeom>
          <a:effectLst>
            <a:outerShdw dir="2700000" dist="14840" blurRad="0">
              <a:srgbClr val="000000">
                <a:alpha val="60000"/>
              </a:srgbClr>
            </a:outerShdw>
          </a:effectLst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Hakgyoansim Allimjang TTF R"/>
              </a:rPr>
              <a:t>32.6% </a:t>
            </a:r>
            <a:r>
              <a:rPr lang="ko-KR" sz="2300" b="true" i="false" u="none" strike="noStrike">
                <a:solidFill>
                  <a:srgbClr val="000000"/>
                </a:solidFill>
                <a:ea typeface="Hakgyoansim Allimjang TTF R"/>
              </a:rPr>
              <a:t>증가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76500" y="1041400"/>
            <a:ext cx="13335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6000" b="false" i="false" u="none" strike="noStrike">
                <a:solidFill>
                  <a:srgbClr val="00A3A9"/>
                </a:solidFill>
                <a:ea typeface="S-Core Dream 6 Bold"/>
              </a:rPr>
              <a:t>제안</a:t>
            </a:r>
            <a:r>
              <a:rPr lang="en-US" sz="6000" b="false" i="false" u="none" strike="noStrike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6000" b="false" i="false" u="none" strike="noStrike">
                <a:solidFill>
                  <a:srgbClr val="F26721"/>
                </a:solidFill>
                <a:ea typeface="S-Core Dream 6 Bold"/>
              </a:rPr>
              <a:t>배경</a:t>
            </a:r>
            <a:r>
              <a:rPr lang="en-US" sz="6000" b="false" i="false" u="none" strike="noStrike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6000" b="false" i="false" u="none" strike="noStrike">
                <a:solidFill>
                  <a:srgbClr val="F26721"/>
                </a:solidFill>
                <a:ea typeface="S-Core Dream 6 Bold"/>
              </a:rPr>
              <a:t>및</a:t>
            </a:r>
            <a:r>
              <a:rPr lang="en-US" sz="6000" b="false" i="false" u="none" strike="noStrike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6000" b="false" i="false" u="none" strike="noStrike">
                <a:solidFill>
                  <a:srgbClr val="F26721"/>
                </a:solidFill>
                <a:ea typeface="S-Core Dream 6 Bold"/>
              </a:rPr>
              <a:t>필요성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017000" y="9042400"/>
            <a:ext cx="254000" cy="15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73400" y="8483600"/>
            <a:ext cx="121412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3900" b="false" i="false" u="none" strike="noStrike" spc="-300">
                <a:solidFill>
                  <a:srgbClr val="000000"/>
                </a:solidFill>
                <a:latin typeface="S-Core Dream 5 Medium"/>
              </a:rPr>
              <a:t>" AI </a:t>
            </a:r>
            <a:r>
              <a:rPr lang="ko-KR" sz="3900" b="false" i="false" u="none" strike="noStrike" spc="-300">
                <a:solidFill>
                  <a:srgbClr val="000000"/>
                </a:solidFill>
                <a:ea typeface="S-Core Dream 5 Medium"/>
              </a:rPr>
              <a:t>기술을</a:t>
            </a:r>
            <a:r>
              <a:rPr lang="en-US" sz="3900" b="false" i="false" u="none" strike="noStrike" spc="-3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900" b="false" i="false" u="none" strike="noStrike" spc="-300">
                <a:solidFill>
                  <a:srgbClr val="000000"/>
                </a:solidFill>
                <a:ea typeface="S-Core Dream 5 Medium"/>
              </a:rPr>
              <a:t>활용하여</a:t>
            </a:r>
            <a:r>
              <a:rPr lang="en-US" sz="3900" b="false" i="false" u="none" strike="noStrike" spc="-3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900" b="false" i="false" u="none" strike="noStrike" spc="-300">
                <a:solidFill>
                  <a:srgbClr val="000000"/>
                </a:solidFill>
                <a:ea typeface="S-Core Dream 5 Medium"/>
              </a:rPr>
              <a:t>네트워크</a:t>
            </a:r>
            <a:r>
              <a:rPr lang="en-US" sz="3900" b="false" i="false" u="none" strike="noStrike" spc="-3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900" b="false" i="false" u="none" strike="noStrike" spc="-300">
                <a:solidFill>
                  <a:srgbClr val="000000"/>
                </a:solidFill>
                <a:ea typeface="S-Core Dream 5 Medium"/>
              </a:rPr>
              <a:t>이상</a:t>
            </a:r>
            <a:r>
              <a:rPr lang="en-US" sz="3900" b="false" i="false" u="none" strike="noStrike" spc="-3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900" b="false" i="false" u="none" strike="noStrike" spc="-300">
                <a:solidFill>
                  <a:srgbClr val="000000"/>
                </a:solidFill>
                <a:ea typeface="S-Core Dream 5 Medium"/>
              </a:rPr>
              <a:t>탐지</a:t>
            </a:r>
            <a:r>
              <a:rPr lang="en-US" sz="3900" b="false" i="false" u="none" strike="noStrike" spc="-3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900" b="false" i="false" u="none" strike="noStrike" spc="-300">
                <a:solidFill>
                  <a:srgbClr val="000000"/>
                </a:solidFill>
                <a:ea typeface="S-Core Dream 5 Medium"/>
              </a:rPr>
              <a:t>서비스의</a:t>
            </a:r>
          </a:p>
          <a:p>
            <a:pPr algn="ctr" lvl="0">
              <a:lnSpc>
                <a:spcPct val="108729"/>
              </a:lnSpc>
            </a:pPr>
            <a:r>
              <a:rPr lang="en-US" sz="3900" b="false" i="false" u="none" strike="noStrike" spc="-300">
                <a:solidFill>
                  <a:srgbClr val="000000"/>
                </a:solidFill>
                <a:latin typeface="S-Core Dream 5 Medium"/>
              </a:rPr>
              <a:t> </a:t>
            </a:r>
            <a:r>
              <a:rPr lang="ko-KR" sz="3900" b="false" i="false" u="none" strike="noStrike" spc="-300">
                <a:solidFill>
                  <a:srgbClr val="F26721"/>
                </a:solidFill>
                <a:ea typeface="S-Core Dream 6 Bold"/>
              </a:rPr>
              <a:t>기존</a:t>
            </a:r>
            <a:r>
              <a:rPr lang="en-US" sz="3900" b="false" i="false" u="none" strike="noStrike" spc="-3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3900" b="false" i="false" u="none" strike="noStrike" spc="-300">
                <a:solidFill>
                  <a:srgbClr val="F26721"/>
                </a:solidFill>
                <a:ea typeface="S-Core Dream 6 Bold"/>
              </a:rPr>
              <a:t>단점을</a:t>
            </a:r>
            <a:r>
              <a:rPr lang="en-US" sz="3900" b="false" i="false" u="none" strike="noStrike" spc="-3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3900" b="false" i="false" u="none" strike="noStrike" spc="-300">
                <a:solidFill>
                  <a:srgbClr val="F26721"/>
                </a:solidFill>
                <a:ea typeface="S-Core Dream 6 Bold"/>
              </a:rPr>
              <a:t>보완할</a:t>
            </a:r>
            <a:r>
              <a:rPr lang="en-US" sz="3900" b="false" i="false" u="none" strike="noStrike" spc="-3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3900" b="false" i="false" u="none" strike="noStrike" spc="-300">
                <a:solidFill>
                  <a:srgbClr val="F26721"/>
                </a:solidFill>
                <a:ea typeface="S-Core Dream 6 Bold"/>
              </a:rPr>
              <a:t>수</a:t>
            </a:r>
            <a:r>
              <a:rPr lang="en-US" sz="3900" b="false" i="false" u="none" strike="noStrike" spc="-3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3900" b="false" i="false" u="none" strike="noStrike" spc="-300">
                <a:solidFill>
                  <a:srgbClr val="F26721"/>
                </a:solidFill>
                <a:ea typeface="S-Core Dream 6 Bold"/>
              </a:rPr>
              <a:t>있는</a:t>
            </a:r>
            <a:r>
              <a:rPr lang="en-US" sz="3900" b="false" i="false" u="none" strike="noStrike" spc="-3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3900" b="false" i="false" u="none" strike="noStrike" spc="-300">
                <a:solidFill>
                  <a:srgbClr val="F26721"/>
                </a:solidFill>
                <a:ea typeface="S-Core Dream 6 Bold"/>
              </a:rPr>
              <a:t>맞춤형</a:t>
            </a:r>
            <a:r>
              <a:rPr lang="en-US" sz="3900" b="false" i="false" u="none" strike="noStrike" spc="-3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3900" b="false" i="false" u="none" strike="noStrike" spc="-300">
                <a:solidFill>
                  <a:srgbClr val="F26721"/>
                </a:solidFill>
                <a:ea typeface="S-Core Dream 6 Bold"/>
              </a:rPr>
              <a:t>보안</a:t>
            </a:r>
            <a:r>
              <a:rPr lang="en-US" sz="3900" b="false" i="false" u="none" strike="noStrike" spc="-3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3900" b="false" i="false" u="none" strike="noStrike" spc="-300">
                <a:solidFill>
                  <a:srgbClr val="F26721"/>
                </a:solidFill>
                <a:ea typeface="S-Core Dream 6 Bold"/>
              </a:rPr>
              <a:t>서비스</a:t>
            </a:r>
            <a:r>
              <a:rPr lang="en-US" sz="3900" b="false" i="false" u="none" strike="noStrike" spc="-3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900" b="false" i="false" u="none" strike="noStrike" spc="-300">
                <a:solidFill>
                  <a:srgbClr val="000000"/>
                </a:solidFill>
                <a:ea typeface="S-Core Dream 5 Medium"/>
              </a:rPr>
              <a:t>구축</a:t>
            </a:r>
            <a:r>
              <a:rPr lang="en-US" sz="3900" b="false" i="false" u="none" strike="noStrike" spc="-30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3900" b="false" i="false" u="none" strike="noStrike" spc="-300">
                <a:solidFill>
                  <a:srgbClr val="000000"/>
                </a:solidFill>
                <a:ea typeface="S-Core Dream 5 Medium"/>
              </a:rPr>
              <a:t>필요</a:t>
            </a:r>
            <a:r>
              <a:rPr lang="en-US" sz="3900" b="false" i="false" u="none" strike="noStrike" spc="-300">
                <a:solidFill>
                  <a:srgbClr val="000000"/>
                </a:solidFill>
                <a:latin typeface="S-Core Dream 5 Medium"/>
              </a:rPr>
              <a:t> 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06700" y="6553200"/>
            <a:ext cx="127508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올해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상반기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유형별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침해사고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통계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해킹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전년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대비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58%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504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건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DDoS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공격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전년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상반기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대비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23% </a:t>
            </a:r>
            <a:r>
              <a:rPr lang="ko-KR" sz="3000" b="true" i="false" u="none" strike="noStrike">
                <a:solidFill>
                  <a:srgbClr val="000000"/>
                </a:solidFill>
                <a:ea typeface="Pretendard Regular"/>
              </a:rPr>
              <a:t>증가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153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건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침해사고가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발생한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중소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중견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기업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비중은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전체의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000" b="true" i="false" u="none" strike="noStrike">
                <a:solidFill>
                  <a:srgbClr val="000000"/>
                </a:solidFill>
                <a:latin typeface="Pretendard Regular"/>
              </a:rPr>
              <a:t>93.5%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차지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66100" y="5105400"/>
            <a:ext cx="6223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65400" y="2578100"/>
            <a:ext cx="8445500" cy="287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94000" y="2832100"/>
            <a:ext cx="7912100" cy="190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56600" y="3632200"/>
            <a:ext cx="7366000" cy="275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96300" y="4013200"/>
            <a:ext cx="6997700" cy="1524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416300" y="5143500"/>
            <a:ext cx="3238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전자신문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조재학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, 2024.09.23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26500" y="6070600"/>
            <a:ext cx="3238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매일일보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Regular"/>
              </a:rPr>
              <a:t>용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Regular"/>
              </a:rPr>
              <a:t>, 2024.09.25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76500" y="1041400"/>
            <a:ext cx="13335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6000" b="false" i="false" u="none" strike="noStrike">
                <a:solidFill>
                  <a:srgbClr val="F26721"/>
                </a:solidFill>
                <a:ea typeface="S-Core Dream 6 Bold"/>
              </a:rPr>
              <a:t>국내</a:t>
            </a:r>
            <a:r>
              <a:rPr lang="en-US" sz="6000" b="false" i="false" u="none" strike="noStrike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6000" b="false" i="false" u="none" strike="noStrike">
                <a:solidFill>
                  <a:srgbClr val="00A3A9"/>
                </a:solidFill>
                <a:ea typeface="S-Core Dream 6 Bold"/>
              </a:rPr>
              <a:t>사이버</a:t>
            </a:r>
            <a:r>
              <a:rPr lang="en-US" sz="6000" b="false" i="false" u="none" strike="noStrike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6000" b="false" i="false" u="none" strike="noStrike">
                <a:solidFill>
                  <a:srgbClr val="00A3A9"/>
                </a:solidFill>
                <a:ea typeface="S-Core Dream 6 Bold"/>
              </a:rPr>
              <a:t>위협</a:t>
            </a:r>
            <a:r>
              <a:rPr lang="en-US" sz="6000" b="false" i="false" u="none" strike="noStrike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6000" b="false" i="false" u="none" strike="noStrike">
                <a:solidFill>
                  <a:srgbClr val="F26721"/>
                </a:solidFill>
                <a:ea typeface="S-Core Dream 6 Bold"/>
              </a:rPr>
              <a:t>동향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58800" y="3352800"/>
          <a:ext cx="17373600" cy="5461000"/>
        </p:xfrm>
        <a:graphic>
          <a:graphicData uri="http://schemas.openxmlformats.org/drawingml/2006/table">
            <a:tbl>
              <a:tblPr/>
              <a:tblGrid>
                <a:gridCol w="3479800"/>
                <a:gridCol w="3479800"/>
                <a:gridCol w="3479800"/>
                <a:gridCol w="3479800"/>
                <a:gridCol w="3479800"/>
              </a:tblGrid>
              <a:tr h="1054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F8F6F4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600" b="false" i="false" u="none" strike="noStrike">
                          <a:solidFill>
                            <a:srgbClr val="F8F6F4"/>
                          </a:solidFill>
                          <a:ea typeface="S-Core Dream 5 Medium"/>
                        </a:rPr>
                        <a:t>기준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7B7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F8F6F4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F8F6F4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600" b="false" i="false" u="none" strike="noStrike">
                          <a:solidFill>
                            <a:srgbClr val="F8F6F4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3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네이버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클라우드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인프라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위에서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en-US" sz="2100" b="true" i="false" u="none" strike="noStrike">
                          <a:solidFill>
                            <a:srgbClr val="E43030"/>
                          </a:solidFill>
                          <a:latin typeface="Pretendard Light"/>
                        </a:rPr>
                        <a:t>ELK </a:t>
                      </a:r>
                      <a:r>
                        <a:rPr lang="ko-KR" sz="2100" b="true" i="false" u="none" strike="noStrike">
                          <a:solidFill>
                            <a:srgbClr val="E43030"/>
                          </a:solidFill>
                          <a:ea typeface="Pretendard Light"/>
                        </a:rPr>
                        <a:t>스택을</a:t>
                      </a:r>
                      <a:r>
                        <a:rPr lang="en-US" sz="2100" b="true" i="false" u="none" strike="noStrike">
                          <a:solidFill>
                            <a:srgbClr val="E4303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true" i="false" u="none" strike="noStrike">
                          <a:solidFill>
                            <a:srgbClr val="E43030"/>
                          </a:solidFill>
                          <a:ea typeface="Pretendard Light"/>
                        </a:rPr>
                        <a:t>활용한</a:t>
                      </a:r>
                      <a:r>
                        <a:rPr lang="en-US" sz="2100" b="true" i="false" u="none" strike="noStrike">
                          <a:solidFill>
                            <a:srgbClr val="E43030"/>
                          </a:solidFill>
                          <a:latin typeface="Pretendard Light"/>
                        </a:rPr>
                        <a:t> </a:t>
                      </a:r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true" i="false" u="none" strike="noStrike">
                          <a:solidFill>
                            <a:srgbClr val="E43030"/>
                          </a:solidFill>
                          <a:ea typeface="Pretendard Light"/>
                        </a:rPr>
                        <a:t>트래픽</a:t>
                      </a:r>
                      <a:r>
                        <a:rPr lang="en-US" sz="2100" b="true" i="false" u="none" strike="noStrike">
                          <a:solidFill>
                            <a:srgbClr val="E4303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true" i="false" u="none" strike="noStrike">
                          <a:solidFill>
                            <a:srgbClr val="E43030"/>
                          </a:solidFill>
                          <a:ea typeface="Pretendard Light"/>
                        </a:rPr>
                        <a:t>모니터링</a:t>
                      </a:r>
                      <a:r>
                        <a:rPr lang="en-US" sz="2100" b="true" i="false" u="none" strike="noStrike">
                          <a:solidFill>
                            <a:srgbClr val="E4303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true" i="false" u="none" strike="noStrike">
                          <a:solidFill>
                            <a:srgbClr val="E43030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100" b="true" i="false" u="none" strike="noStrike">
                          <a:solidFill>
                            <a:srgbClr val="E43030"/>
                          </a:solidFill>
                          <a:latin typeface="Pretendard Light"/>
                        </a:rPr>
                        <a:t> AI </a:t>
                      </a:r>
                      <a:r>
                        <a:rPr lang="ko-KR" sz="2100" b="true" i="false" u="none" strike="noStrike">
                          <a:solidFill>
                            <a:srgbClr val="E43030"/>
                          </a:solidFill>
                          <a:ea typeface="Pretendard Light"/>
                        </a:rPr>
                        <a:t>기반</a:t>
                      </a:r>
                      <a:r>
                        <a:rPr lang="en-US" sz="2100" b="true" i="false" u="none" strike="noStrike">
                          <a:solidFill>
                            <a:srgbClr val="E4303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true" i="false" u="none" strike="noStrike">
                          <a:solidFill>
                            <a:srgbClr val="E43030"/>
                          </a:solidFill>
                          <a:ea typeface="Pretendard Light"/>
                        </a:rPr>
                        <a:t>이상</a:t>
                      </a:r>
                      <a:r>
                        <a:rPr lang="en-US" sz="2100" b="true" i="false" u="none" strike="noStrike">
                          <a:solidFill>
                            <a:srgbClr val="E4303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true" i="false" u="none" strike="noStrike">
                          <a:solidFill>
                            <a:srgbClr val="E43030"/>
                          </a:solidFill>
                          <a:ea typeface="Pretendard Light"/>
                        </a:rPr>
                        <a:t>탐지</a:t>
                      </a:r>
                      <a:r>
                        <a:rPr lang="en-US" sz="2100" b="true" i="false" u="none" strike="noStrike">
                          <a:solidFill>
                            <a:srgbClr val="E4303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true" i="false" u="none" strike="noStrike">
                          <a:solidFill>
                            <a:srgbClr val="E43030"/>
                          </a:solidFill>
                          <a:ea typeface="Pretendard Light"/>
                        </a:rPr>
                        <a:t>서비스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6279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FF8557"/>
                          </a:solidFill>
                          <a:ea typeface="S-Core Dream 7 ExtraBold"/>
                        </a:rPr>
                        <a:t>서비스</a:t>
                      </a:r>
                      <a:r>
                        <a:rPr lang="en-US" sz="2500" b="false" i="false" u="none" strike="noStrike">
                          <a:solidFill>
                            <a:srgbClr val="FF8557"/>
                          </a:solidFill>
                          <a:latin typeface="S-Core Dream 7 Extra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FF8557"/>
                          </a:solidFill>
                          <a:ea typeface="S-Core Dream 7 ExtraBold"/>
                        </a:rPr>
                        <a:t>내용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전용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모니터링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로깅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,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원격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분석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경고와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DDOS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네트워크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공격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완화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서비스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AWS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환경에서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발생하는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악의적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활동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또는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무단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동작을</a:t>
                      </a:r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지속적으로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모니터링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하는</a:t>
                      </a:r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위협탐지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서비스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애플리케이션과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웹사이트의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서비스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거부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웹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공경으로부터</a:t>
                      </a:r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보호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</a:tr>
              <a:tr h="1320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2100" b="true" i="false" u="none" strike="noStrike">
                          <a:solidFill>
                            <a:srgbClr val="DD3039"/>
                          </a:solidFill>
                          <a:latin typeface="Pretendard Light"/>
                        </a:rPr>
                        <a:t>AI </a:t>
                      </a:r>
                      <a:r>
                        <a:rPr lang="ko-KR" sz="2100" b="true" i="false" u="none" strike="noStrike">
                          <a:solidFill>
                            <a:srgbClr val="DD3039"/>
                          </a:solidFill>
                          <a:ea typeface="Pretendard Light"/>
                        </a:rPr>
                        <a:t>기반</a:t>
                      </a:r>
                      <a:r>
                        <a:rPr lang="en-US" sz="2100" b="true" i="false" u="none" strike="noStrike">
                          <a:solidFill>
                            <a:srgbClr val="DD3039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true" i="false" u="none" strike="noStrike">
                          <a:solidFill>
                            <a:srgbClr val="DD3039"/>
                          </a:solidFill>
                          <a:ea typeface="Pretendard Light"/>
                        </a:rPr>
                        <a:t>이상탐지</a:t>
                      </a:r>
                      <a:r>
                        <a:rPr lang="en-US" sz="2100" b="true" i="false" u="none" strike="noStrike">
                          <a:solidFill>
                            <a:srgbClr val="DD3039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true" i="false" u="none" strike="noStrike">
                          <a:solidFill>
                            <a:srgbClr val="DD3039"/>
                          </a:solidFill>
                          <a:ea typeface="Pretendard Light"/>
                        </a:rPr>
                        <a:t>기능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과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true" i="false" u="none" strike="noStrike">
                          <a:solidFill>
                            <a:srgbClr val="E43030"/>
                          </a:solidFill>
                          <a:ea typeface="Pretendard Light"/>
                        </a:rPr>
                        <a:t>효율적인</a:t>
                      </a:r>
                      <a:r>
                        <a:rPr lang="en-US" sz="2100" b="true" i="false" u="none" strike="noStrike">
                          <a:solidFill>
                            <a:srgbClr val="E4303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true" i="false" u="none" strike="noStrike">
                          <a:solidFill>
                            <a:srgbClr val="E43030"/>
                          </a:solidFill>
                          <a:ea typeface="Pretendard Light"/>
                        </a:rPr>
                        <a:t>시각화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를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통해</a:t>
                      </a:r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실시간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시스템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상태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파악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6279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1D70FF"/>
                          </a:solidFill>
                          <a:ea typeface="S-Core Dream 7 ExtraBold"/>
                        </a:rPr>
                        <a:t>장점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전용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DDOS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를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완화할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수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있는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용량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보유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보안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조사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결과에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대한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자동화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된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보안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대응을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지원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DDOS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이외에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OWASP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10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대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위협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탐지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및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완화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가능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</a:tr>
              <a:tr h="1447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이상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탐지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IP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차단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기능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(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발전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가능성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염두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) 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6279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67615B"/>
                          </a:solidFill>
                          <a:ea typeface="S-Core Dream 7 ExtraBold"/>
                        </a:rPr>
                        <a:t>단점</a:t>
                      </a:r>
                      <a:r>
                        <a:rPr lang="en-US" sz="2500" b="false" i="false" u="none" strike="noStrike">
                          <a:solidFill>
                            <a:srgbClr val="67615B"/>
                          </a:solidFill>
                          <a:latin typeface="S-Core Dream 7 Extra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67615B"/>
                          </a:solidFill>
                          <a:ea typeface="S-Core Dream 7 ExtraBold"/>
                        </a:rPr>
                        <a:t>및</a:t>
                      </a:r>
                      <a:r>
                        <a:rPr lang="en-US" sz="2500" b="false" i="false" u="none" strike="noStrike">
                          <a:solidFill>
                            <a:srgbClr val="67615B"/>
                          </a:solidFill>
                          <a:latin typeface="S-Core Dream 7 Extra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67615B"/>
                          </a:solidFill>
                          <a:ea typeface="S-Core Dream 7 ExtraBold"/>
                        </a:rPr>
                        <a:t>보완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BE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DDOS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에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한정된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탐지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및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대응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서비스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AWS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계정에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한정된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서비스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DDOS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이외의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위협에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대해</a:t>
                      </a:r>
                      <a:endParaRPr lang="en-US" sz="1100"/>
                    </a:p>
                    <a:p>
                      <a:pPr algn="ctr" lvl="0">
                        <a:lnSpc>
                          <a:spcPct val="124499"/>
                        </a:lnSpc>
                      </a:pP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AI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기반의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탐지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기능</a:t>
                      </a:r>
                      <a:r>
                        <a:rPr lang="en-US" sz="2100" b="false" i="false" u="none" strike="noStrike">
                          <a:solidFill>
                            <a:srgbClr val="000000"/>
                          </a:solidFill>
                          <a:latin typeface="Pretendard Light"/>
                        </a:rPr>
                        <a:t> </a:t>
                      </a:r>
                      <a:r>
                        <a:rPr lang="ko-KR" sz="2100" b="false" i="false" u="none" strike="noStrike">
                          <a:solidFill>
                            <a:srgbClr val="000000"/>
                          </a:solidFill>
                          <a:ea typeface="Pretendard Light"/>
                        </a:rPr>
                        <a:t>제한적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E4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6F4"/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78000" y="3543300"/>
            <a:ext cx="1016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01500" y="3479800"/>
            <a:ext cx="1422400" cy="85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4500" y="3352800"/>
            <a:ext cx="3644900" cy="5461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91500" y="3390900"/>
            <a:ext cx="1079500" cy="97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042400" y="3695700"/>
            <a:ext cx="1447800" cy="546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43100" y="3492500"/>
            <a:ext cx="889000" cy="774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570200" y="3708400"/>
            <a:ext cx="2146300" cy="558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476500" y="1295400"/>
            <a:ext cx="13335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6000" b="false" i="false" u="none" strike="noStrike" spc="-600">
                <a:solidFill>
                  <a:srgbClr val="2C2620"/>
                </a:solidFill>
                <a:ea typeface="S-Core Dream 4 Regular"/>
              </a:rPr>
              <a:t>기존</a:t>
            </a:r>
            <a:r>
              <a:rPr lang="en-US" sz="6000" b="false" i="false" u="none" strike="noStrike" spc="-600">
                <a:solidFill>
                  <a:srgbClr val="2C2620"/>
                </a:solidFill>
                <a:latin typeface="S-Core Dream 4 Regular"/>
              </a:rPr>
              <a:t> </a:t>
            </a:r>
            <a:r>
              <a:rPr lang="ko-KR" sz="6000" b="false" i="false" u="none" strike="noStrike" spc="-600">
                <a:solidFill>
                  <a:srgbClr val="2C2620"/>
                </a:solidFill>
                <a:ea typeface="S-Core Dream 4 Regular"/>
              </a:rPr>
              <a:t>유사서비스</a:t>
            </a:r>
            <a:r>
              <a:rPr lang="en-US" sz="6000" b="false" i="false" u="none" strike="noStrike" spc="-600">
                <a:solidFill>
                  <a:srgbClr val="FF8557"/>
                </a:solidFill>
                <a:latin typeface="S-Core Dream 4 Regular"/>
              </a:rPr>
              <a:t> </a:t>
            </a:r>
            <a:r>
              <a:rPr lang="ko-KR" sz="6000" b="false" i="false" u="none" strike="noStrike" spc="-600">
                <a:solidFill>
                  <a:srgbClr val="FF8557"/>
                </a:solidFill>
                <a:ea typeface="S-Core Dream 6 Bold"/>
              </a:rPr>
              <a:t>비교</a:t>
            </a:r>
            <a:r>
              <a:rPr lang="en-US" sz="6000" b="false" i="false" u="none" strike="noStrike" spc="-600">
                <a:solidFill>
                  <a:srgbClr val="FF8557"/>
                </a:solidFill>
                <a:latin typeface="S-Core Dream 4 Regular"/>
              </a:rPr>
              <a:t> </a:t>
            </a:r>
            <a:r>
              <a:rPr lang="ko-KR" sz="6000" b="false" i="false" u="none" strike="noStrike" spc="-600">
                <a:solidFill>
                  <a:srgbClr val="00A3A9"/>
                </a:solidFill>
                <a:ea typeface="S-Core Dream 6 Bold"/>
              </a:rPr>
              <a:t>분석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2578100"/>
            <a:ext cx="16002000" cy="1562100"/>
          </a:xfrm>
          <a:prstGeom prst="rect">
            <a:avLst/>
          </a:prstGeom>
          <a:effectLst>
            <a:outerShdw dir="2700000" dist="144194" blurRad="0">
              <a:srgbClr val="E4DDD6">
                <a:alpha val="65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1346200" y="2844800"/>
            <a:ext cx="156210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539"/>
              </a:lnSpc>
            </a:pPr>
            <a:r>
              <a:rPr lang="ko-KR" sz="2800" b="false" i="false" u="none" strike="noStrike" spc="-200">
                <a:solidFill>
                  <a:srgbClr val="595959"/>
                </a:solidFill>
                <a:ea typeface="S-Core Dream 5 Medium"/>
              </a:rPr>
              <a:t>각</a:t>
            </a:r>
            <a:r>
              <a:rPr lang="en-US" sz="2800" b="false" i="false" u="none" strike="noStrike" spc="-2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595959"/>
                </a:solidFill>
                <a:ea typeface="S-Core Dream 5 Medium"/>
              </a:rPr>
              <a:t>서버의</a:t>
            </a:r>
            <a:r>
              <a:rPr lang="en-US" sz="2800" b="false" i="false" u="none" strike="noStrike" spc="-2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595959"/>
                </a:solidFill>
                <a:ea typeface="S-Core Dream 5 Medium"/>
              </a:rPr>
              <a:t>평소</a:t>
            </a:r>
            <a:r>
              <a:rPr lang="en-US" sz="2800" b="false" i="false" u="none" strike="noStrike" spc="-200">
                <a:solidFill>
                  <a:srgbClr val="595959"/>
                </a:solidFill>
                <a:latin typeface="S-Core Dream 5 Medium"/>
              </a:rPr>
              <a:t> TRAFFIC, SESSION </a:t>
            </a:r>
            <a:r>
              <a:rPr lang="ko-KR" sz="2800" b="false" i="false" u="none" strike="noStrike" spc="-200">
                <a:solidFill>
                  <a:srgbClr val="595959"/>
                </a:solidFill>
                <a:ea typeface="S-Core Dream 5 Medium"/>
              </a:rPr>
              <a:t>등</a:t>
            </a:r>
            <a:r>
              <a:rPr lang="en-US" sz="2800" b="false" i="false" u="none" strike="noStrike" spc="-2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F26721"/>
                </a:solidFill>
                <a:ea typeface="S-Core Dream 5 Medium"/>
              </a:rPr>
              <a:t>주요</a:t>
            </a:r>
            <a:r>
              <a:rPr lang="en-US" sz="2800" b="false" i="false" u="none" strike="noStrike" spc="-200">
                <a:solidFill>
                  <a:srgbClr val="F26721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F26721"/>
                </a:solidFill>
                <a:ea typeface="S-Core Dream 5 Medium"/>
              </a:rPr>
              <a:t>특성을</a:t>
            </a:r>
            <a:r>
              <a:rPr lang="en-US" sz="2800" b="false" i="false" u="none" strike="noStrike" spc="-2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en-US" sz="2800" b="false" i="false" u="none" strike="noStrike" spc="-200">
                <a:solidFill>
                  <a:srgbClr val="F26721"/>
                </a:solidFill>
                <a:latin typeface="S-Core Dream 5 Medium"/>
              </a:rPr>
              <a:t>AI </a:t>
            </a:r>
            <a:r>
              <a:rPr lang="ko-KR" sz="2800" b="false" i="false" u="none" strike="noStrike" spc="-200">
                <a:solidFill>
                  <a:srgbClr val="F26721"/>
                </a:solidFill>
                <a:ea typeface="S-Core Dream 5 Medium"/>
              </a:rPr>
              <a:t>학습</a:t>
            </a:r>
            <a:r>
              <a:rPr lang="ko-KR" sz="2800" b="false" i="false" u="none" strike="noStrike" spc="-200">
                <a:solidFill>
                  <a:srgbClr val="595959"/>
                </a:solidFill>
                <a:ea typeface="S-Core Dream 5 Medium"/>
              </a:rPr>
              <a:t>을</a:t>
            </a:r>
            <a:r>
              <a:rPr lang="en-US" sz="2800" b="false" i="false" u="none" strike="noStrike" spc="-2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595959"/>
                </a:solidFill>
                <a:ea typeface="S-Core Dream 5 Medium"/>
              </a:rPr>
              <a:t>통해</a:t>
            </a:r>
            <a:r>
              <a:rPr lang="en-US" sz="2800" b="false" i="false" u="none" strike="noStrike" spc="-200">
                <a:solidFill>
                  <a:srgbClr val="595959"/>
                </a:solidFill>
                <a:latin typeface="S-Core Dream 5 Medium"/>
              </a:rPr>
              <a:t> </a:t>
            </a:r>
            <a:r>
              <a:rPr lang="ko-KR" sz="2800" b="false" i="false" u="none" strike="noStrike" spc="-200">
                <a:solidFill>
                  <a:srgbClr val="00A3A9"/>
                </a:solidFill>
                <a:ea typeface="S-Core Dream 5 Medium"/>
              </a:rPr>
              <a:t>시계열</a:t>
            </a:r>
            <a:r>
              <a:rPr lang="en-US" sz="2800" b="false" i="false" u="none" strike="noStrike" spc="-200">
                <a:solidFill>
                  <a:srgbClr val="00A3A9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00A3A9"/>
                </a:solidFill>
                <a:ea typeface="S-Core Dream 5 Medium"/>
              </a:rPr>
              <a:t>형태의</a:t>
            </a:r>
            <a:r>
              <a:rPr lang="en-US" sz="2800" b="false" i="false" u="none" strike="noStrike" spc="-200">
                <a:solidFill>
                  <a:srgbClr val="00A3A9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00A3A9"/>
                </a:solidFill>
                <a:ea typeface="S-Core Dream 5 Medium"/>
              </a:rPr>
              <a:t>패턴으로</a:t>
            </a:r>
            <a:r>
              <a:rPr lang="en-US" sz="2800" b="false" i="false" u="none" strike="noStrike" spc="-200">
                <a:solidFill>
                  <a:srgbClr val="00A3A9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00A3A9"/>
                </a:solidFill>
                <a:ea typeface="S-Core Dream 5 Medium"/>
              </a:rPr>
              <a:t>분석</a:t>
            </a:r>
            <a:r>
              <a:rPr lang="ko-KR" sz="2800" b="false" i="false" u="none" strike="noStrike" spc="-200">
                <a:solidFill>
                  <a:srgbClr val="595959"/>
                </a:solidFill>
                <a:ea typeface="S-Core Dream 5 Medium"/>
              </a:rPr>
              <a:t>하고</a:t>
            </a:r>
            <a:r>
              <a:rPr lang="en-US" sz="2800" b="false" i="false" u="none" strike="noStrike" spc="-200">
                <a:solidFill>
                  <a:srgbClr val="595959"/>
                </a:solidFill>
                <a:latin typeface="S-Core Dream 5 Medium"/>
              </a:rPr>
              <a:t>,</a:t>
            </a:r>
          </a:p>
          <a:p>
            <a:pPr algn="ctr" lvl="0">
              <a:lnSpc>
                <a:spcPct val="114539"/>
              </a:lnSpc>
            </a:pPr>
            <a:r>
              <a:rPr lang="en-US" sz="2800" b="false" i="false" u="none" strike="noStrike" spc="-200">
                <a:solidFill>
                  <a:srgbClr val="F26721"/>
                </a:solidFill>
                <a:latin typeface="S-Core Dream 5 Medium"/>
              </a:rPr>
              <a:t>DASHBOARD </a:t>
            </a:r>
            <a:r>
              <a:rPr lang="ko-KR" sz="2800" b="false" i="false" u="none" strike="noStrike" spc="-200">
                <a:solidFill>
                  <a:srgbClr val="F26721"/>
                </a:solidFill>
                <a:ea typeface="S-Core Dream 5 Medium"/>
              </a:rPr>
              <a:t>로</a:t>
            </a:r>
            <a:r>
              <a:rPr lang="en-US" sz="2800" b="false" i="false" u="none" strike="noStrike" spc="-200">
                <a:solidFill>
                  <a:srgbClr val="F26721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F26721"/>
                </a:solidFill>
                <a:ea typeface="S-Core Dream 5 Medium"/>
              </a:rPr>
              <a:t>구현하는</a:t>
            </a:r>
            <a:r>
              <a:rPr lang="en-US" sz="2800" b="false" i="false" u="none" strike="noStrike" spc="-200">
                <a:solidFill>
                  <a:srgbClr val="F26721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F26721"/>
                </a:solidFill>
                <a:ea typeface="S-Core Dream 5 Medium"/>
              </a:rPr>
              <a:t>서비스</a:t>
            </a:r>
            <a:r>
              <a:rPr lang="en-US" sz="2800" b="false" i="false" u="none" strike="noStrike" spc="-200">
                <a:solidFill>
                  <a:srgbClr val="595959"/>
                </a:solidFill>
                <a:latin typeface="S-Core Dream 5 Medium"/>
              </a:rPr>
              <a:t> TYPE </a:t>
            </a:r>
            <a:r>
              <a:rPr lang="ko-KR" sz="2800" b="false" i="false" u="none" strike="noStrike" spc="-200">
                <a:solidFill>
                  <a:srgbClr val="595959"/>
                </a:solidFill>
                <a:ea typeface="S-Core Dream 5 Medium"/>
              </a:rPr>
              <a:t>별</a:t>
            </a:r>
            <a:r>
              <a:rPr lang="en-US" sz="2800" b="false" i="false" u="none" strike="noStrike" spc="-2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1D70FF"/>
                </a:solidFill>
                <a:ea typeface="S-Core Dream 5 Medium"/>
              </a:rPr>
              <a:t>맞춤형</a:t>
            </a:r>
            <a:r>
              <a:rPr lang="en-US" sz="2800" b="false" i="false" u="none" strike="noStrike" spc="-200">
                <a:solidFill>
                  <a:srgbClr val="1D70FF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1D70FF"/>
                </a:solidFill>
                <a:ea typeface="S-Core Dream 5 Medium"/>
              </a:rPr>
              <a:t>보안</a:t>
            </a:r>
            <a:r>
              <a:rPr lang="en-US" sz="2800" b="false" i="false" u="none" strike="noStrike" spc="-200">
                <a:solidFill>
                  <a:srgbClr val="1D70FF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1D70FF"/>
                </a:solidFill>
                <a:ea typeface="S-Core Dream 5 Medium"/>
              </a:rPr>
              <a:t>서비스</a:t>
            </a:r>
            <a:r>
              <a:rPr lang="en-US" sz="2800" b="false" i="false" u="none" strike="noStrike" spc="-200">
                <a:solidFill>
                  <a:srgbClr val="595959"/>
                </a:solidFill>
                <a:latin typeface="S-Core Dream 5 Medium"/>
              </a:rPr>
              <a:t> </a:t>
            </a:r>
            <a:r>
              <a:rPr lang="ko-KR" sz="2800" b="false" i="false" u="none" strike="noStrike" spc="-200">
                <a:solidFill>
                  <a:srgbClr val="595959"/>
                </a:solidFill>
                <a:ea typeface="S-Core Dream 5 Medium"/>
              </a:rPr>
              <a:t>제공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76500" y="1041400"/>
            <a:ext cx="13335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6000" b="false" i="false" u="none" strike="noStrike">
                <a:solidFill>
                  <a:srgbClr val="F26721"/>
                </a:solidFill>
                <a:ea typeface="S-Core Dream 6 Bold"/>
              </a:rPr>
              <a:t>개발목표</a:t>
            </a:r>
            <a:r>
              <a:rPr lang="en-US" sz="6000" b="false" i="false" u="none" strike="noStrike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S-Core Dream 4 Regular"/>
              </a:rPr>
              <a:t>및</a:t>
            </a:r>
            <a:r>
              <a:rPr lang="en-US" sz="6000" b="false" i="false" u="none" strike="noStrike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6000" b="false" i="false" u="none" strike="noStrike">
                <a:solidFill>
                  <a:srgbClr val="00A3A9"/>
                </a:solidFill>
                <a:ea typeface="S-Core Dream 6 Bold"/>
              </a:rPr>
              <a:t>내용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94000"/>
          </a:blip>
          <a:stretch>
            <a:fillRect/>
          </a:stretch>
        </p:blipFill>
        <p:spPr>
          <a:xfrm rot="0">
            <a:off x="723900" y="4635500"/>
            <a:ext cx="4521200" cy="452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4300" y="6985000"/>
            <a:ext cx="32004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76500" y="5143500"/>
            <a:ext cx="1028700" cy="1028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5400" y="7124700"/>
            <a:ext cx="33655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고객</a:t>
            </a:r>
            <a:r>
              <a:rPr lang="en-US" sz="2500" b="fals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서버로부터</a:t>
            </a:r>
            <a:r>
              <a:rPr lang="en-US" sz="2500" b="fals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, 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SESSION,</a:t>
            </a:r>
          </a:p>
          <a:p>
            <a:pPr algn="ctr" lvl="0">
              <a:lnSpc>
                <a:spcPct val="107899"/>
              </a:lnSpc>
            </a:pP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LOG,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접속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정보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등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데이터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수집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0800" y="6235700"/>
            <a:ext cx="3327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3600" b="false" i="false" u="none" strike="noStrike">
                <a:solidFill>
                  <a:srgbClr val="F8F6F4"/>
                </a:solidFill>
                <a:latin typeface="Poppins Bold"/>
              </a:rPr>
              <a:t>Data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94000"/>
          </a:blip>
          <a:stretch>
            <a:fillRect/>
          </a:stretch>
        </p:blipFill>
        <p:spPr>
          <a:xfrm rot="0">
            <a:off x="4889500" y="4635500"/>
            <a:ext cx="4521200" cy="452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49900" y="6985000"/>
            <a:ext cx="32004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715000" y="7277100"/>
            <a:ext cx="28575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수집한</a:t>
            </a:r>
            <a:r>
              <a:rPr lang="en-US" sz="2500" b="fals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데이터를</a:t>
            </a:r>
            <a:r>
              <a:rPr lang="en-US" sz="2500" b="fals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분석하여</a:t>
            </a:r>
          </a:p>
          <a:p>
            <a:pPr algn="ctr" lvl="0">
              <a:lnSpc>
                <a:spcPct val="107899"/>
              </a:lnSpc>
            </a:pP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DB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에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저장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86400" y="6235700"/>
            <a:ext cx="3327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3600" b="false" i="false" u="none" strike="noStrike">
                <a:solidFill>
                  <a:srgbClr val="F8F6F4"/>
                </a:solidFill>
                <a:latin typeface="Poppins Bold"/>
              </a:rPr>
              <a:t>DB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578600" y="5080000"/>
            <a:ext cx="1155700" cy="1155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>
            <a:alphaModFix amt="94000"/>
          </a:blip>
          <a:stretch>
            <a:fillRect/>
          </a:stretch>
        </p:blipFill>
        <p:spPr>
          <a:xfrm rot="0">
            <a:off x="9055100" y="4635500"/>
            <a:ext cx="4521200" cy="4521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15500" y="6985000"/>
            <a:ext cx="3200400" cy="2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779000" y="7277100"/>
            <a:ext cx="31750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수집한</a:t>
            </a:r>
            <a:r>
              <a:rPr lang="en-US" sz="2500" b="fals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데이터를</a:t>
            </a:r>
            <a:r>
              <a:rPr lang="en-US" sz="2500" b="fals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바탕으로</a:t>
            </a:r>
            <a:r>
              <a:rPr lang="en-US" sz="2500" b="fals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AI </a:t>
            </a: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학습을</a:t>
            </a:r>
            <a:r>
              <a:rPr lang="en-US" sz="2500" b="fals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통해</a:t>
            </a:r>
            <a:r>
              <a:rPr lang="en-US" sz="2500" b="fals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최적의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THRESHOLD 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예측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40900" y="6235700"/>
            <a:ext cx="3327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3600" b="false" i="false" u="none" strike="noStrike">
                <a:solidFill>
                  <a:srgbClr val="F8F6F4"/>
                </a:solidFill>
                <a:latin typeface="Poppins Bold"/>
              </a:rPr>
              <a:t>Learning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71200" y="5130800"/>
            <a:ext cx="1054100" cy="1054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>
            <a:alphaModFix amt="94000"/>
          </a:blip>
          <a:stretch>
            <a:fillRect/>
          </a:stretch>
        </p:blipFill>
        <p:spPr>
          <a:xfrm rot="0">
            <a:off x="13068300" y="4635500"/>
            <a:ext cx="4521200" cy="4521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28700" y="6985000"/>
            <a:ext cx="32004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71700" y="5194300"/>
            <a:ext cx="914400" cy="9144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3423900" y="7277100"/>
            <a:ext cx="39370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탐지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및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분석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결과를</a:t>
            </a:r>
          </a:p>
          <a:p>
            <a:pPr algn="ctr" lvl="0">
              <a:lnSpc>
                <a:spcPct val="107899"/>
              </a:lnSpc>
            </a:pP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WEB PAGE</a:t>
            </a: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에</a:t>
            </a:r>
            <a:r>
              <a:rPr lang="en-US" sz="2500" b="fals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 </a:t>
            </a: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보여주고</a:t>
            </a:r>
            <a:r>
              <a:rPr lang="en-US" sz="2500" b="fals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07899"/>
              </a:lnSpc>
            </a:pPr>
            <a:r>
              <a:rPr lang="ko-KR" sz="2500" b="fals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이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상탐지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시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메일</a:t>
            </a:r>
            <a:r>
              <a:rPr lang="en-US" sz="2500" b="true" i="false" u="none" strike="noStrike" spc="-100">
                <a:solidFill>
                  <a:srgbClr val="F8F6F4">
                    <a:alpha val="90196"/>
                  </a:srgbClr>
                </a:solidFill>
                <a:latin typeface="Pretendard Regular"/>
              </a:rPr>
              <a:t> </a:t>
            </a:r>
            <a:r>
              <a:rPr lang="ko-KR" sz="2500" b="true" i="false" u="none" strike="noStrike" spc="-100">
                <a:solidFill>
                  <a:srgbClr val="F8F6F4">
                    <a:alpha val="90196"/>
                  </a:srgbClr>
                </a:solidFill>
                <a:ea typeface="Pretendard Regular"/>
              </a:rPr>
              <a:t>알림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77900" y="6235700"/>
            <a:ext cx="33274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3600" b="false" i="false" u="none" strike="noStrike">
                <a:solidFill>
                  <a:srgbClr val="F8F6F4"/>
                </a:solidFill>
                <a:latin typeface="Poppins Bold"/>
              </a:rPr>
              <a:t>Dash board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73600" y="2413000"/>
            <a:ext cx="9017000" cy="5676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14600" y="1295400"/>
            <a:ext cx="13335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6000" b="false" i="false" u="none" strike="noStrike" spc="-600">
                <a:solidFill>
                  <a:srgbClr val="F26721"/>
                </a:solidFill>
                <a:latin typeface="S-Core Dream 6 Bold"/>
              </a:rPr>
              <a:t>ELK STACK</a:t>
            </a:r>
            <a:r>
              <a:rPr lang="en-US" sz="6000" b="false" i="false" u="none" strike="noStrike" spc="-600">
                <a:solidFill>
                  <a:srgbClr val="2C2620"/>
                </a:solidFill>
                <a:latin typeface="S-Core Dream 4 Regular"/>
              </a:rPr>
              <a:t> </a:t>
            </a:r>
            <a:r>
              <a:rPr lang="ko-KR" sz="6000" b="false" i="false" u="none" strike="noStrike" spc="-600">
                <a:solidFill>
                  <a:srgbClr val="2C2620"/>
                </a:solidFill>
                <a:ea typeface="S-Core Dream 4 Regular"/>
              </a:rPr>
              <a:t>이란</a:t>
            </a:r>
            <a:r>
              <a:rPr lang="en-US" sz="6000" b="false" i="false" u="none" strike="noStrike" spc="-600">
                <a:solidFill>
                  <a:srgbClr val="2C2620"/>
                </a:solidFill>
                <a:latin typeface="S-Core Dream 4 Regular"/>
              </a:rPr>
              <a:t>?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" y="8255000"/>
            <a:ext cx="16243300" cy="1473200"/>
          </a:xfrm>
          <a:prstGeom prst="rect">
            <a:avLst/>
          </a:prstGeom>
          <a:effectLst>
            <a:outerShdw dir="2700000" dist="135579" blurRad="0">
              <a:srgbClr val="E4DDD6">
                <a:alpha val="65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3149600" y="8382000"/>
            <a:ext cx="120904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300" b="true" i="false" u="none" strike="noStrike">
                <a:solidFill>
                  <a:srgbClr val="F26721"/>
                </a:solidFill>
                <a:latin typeface="Pretendard Regular"/>
              </a:rPr>
              <a:t>FILEBEAT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                             </a:t>
            </a:r>
            <a:r>
              <a:rPr lang="en-US" sz="3300" b="true" i="false" u="none" strike="noStrike">
                <a:solidFill>
                  <a:srgbClr val="00A3A9"/>
                </a:solidFill>
                <a:latin typeface="Pretendard Regular"/>
              </a:rPr>
              <a:t>LOGSTASH</a:t>
            </a:r>
            <a:r>
              <a:rPr lang="en-US" sz="3300" b="false" i="false" u="none" strike="noStrike">
                <a:solidFill>
                  <a:srgbClr val="00A3A9"/>
                </a:solidFill>
                <a:latin typeface="Pretendard Regular"/>
              </a:rPr>
              <a:t> 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전처리</a:t>
            </a:r>
          </a:p>
          <a:p>
            <a:pPr algn="l" lvl="0">
              <a:lnSpc>
                <a:spcPct val="124499"/>
              </a:lnSpc>
            </a:pPr>
            <a:r>
              <a:rPr lang="en-US" sz="3300" b="true" i="false" u="none" strike="noStrike">
                <a:solidFill>
                  <a:srgbClr val="F26721"/>
                </a:solidFill>
                <a:latin typeface="Pretendard Regular"/>
              </a:rPr>
              <a:t>ELASTICSEARCH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저장소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            </a:t>
            </a:r>
            <a:r>
              <a:rPr lang="en-US" sz="3300" b="true" i="false" u="none" strike="noStrike">
                <a:solidFill>
                  <a:srgbClr val="00A3A9"/>
                </a:solidFill>
                <a:latin typeface="Pretendard Regular"/>
              </a:rPr>
              <a:t>KIBANA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8700" y="2984500"/>
            <a:ext cx="8851900" cy="4140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33400" y="609600"/>
            <a:ext cx="8280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주요</a:t>
            </a:r>
            <a:r>
              <a:rPr lang="en-US" sz="4800" b="false" i="false" u="none" strike="noStrike" spc="-5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기능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-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회원가입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/IP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자동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00A3A9"/>
                </a:solidFill>
                <a:ea typeface="S-Core Dream 6 Bold"/>
              </a:rPr>
              <a:t>조회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" y="8255000"/>
            <a:ext cx="16243300" cy="1473200"/>
          </a:xfrm>
          <a:prstGeom prst="rect">
            <a:avLst/>
          </a:prstGeom>
          <a:effectLst>
            <a:outerShdw dir="2700000" dist="135579" blurRad="0">
              <a:srgbClr val="E4DDD6">
                <a:alpha val="65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91800" y="3606800"/>
            <a:ext cx="6692900" cy="2882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45200" y="5981700"/>
            <a:ext cx="2311400" cy="520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36800" y="8470900"/>
            <a:ext cx="137541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5410"/>
              </a:lnSpc>
            </a:pP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가입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 ID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와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 PW 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개인정보를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F26721"/>
                </a:solidFill>
                <a:ea typeface="Pretendard Regular"/>
              </a:rPr>
              <a:t>입력</a:t>
            </a:r>
            <a:r>
              <a:rPr lang="en-US" sz="30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CONTINUE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버튼을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클릭하면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회원가입이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완료됩니다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05410"/>
              </a:lnSpc>
            </a:pP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·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회원가입시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,</a:t>
            </a:r>
            <a:r>
              <a:rPr lang="en-US" sz="3000" b="tru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IP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가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자동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조회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되어</a:t>
            </a:r>
            <a:r>
              <a:rPr lang="en-US" sz="30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3000" b="true" i="false" u="none" strike="noStrike" spc="-200">
                <a:solidFill>
                  <a:srgbClr val="00A3A9"/>
                </a:solidFill>
                <a:ea typeface="Pretendard Regular"/>
              </a:rPr>
              <a:t>입력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200">
                <a:solidFill>
                  <a:srgbClr val="000000"/>
                </a:solidFill>
                <a:ea typeface="Pretendard Regular"/>
              </a:rPr>
              <a:t>됩니다</a:t>
            </a:r>
            <a:r>
              <a:rPr lang="en-US" sz="3000" b="false" i="false" u="none" strike="noStrike" spc="-2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100" y="2260600"/>
            <a:ext cx="19431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541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Pretendard Regular"/>
              </a:rPr>
              <a:t>화면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17200" y="2971800"/>
            <a:ext cx="19431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5410"/>
              </a:lnSpc>
            </a:pPr>
            <a:r>
              <a:rPr lang="en-US" sz="2600" b="false" i="false" u="none" strike="noStrike" spc="-200">
                <a:solidFill>
                  <a:srgbClr val="000000"/>
                </a:solidFill>
                <a:latin typeface="Pretendard Regular"/>
              </a:rPr>
              <a:t>IP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Pretendard Regular"/>
              </a:rPr>
              <a:t>조회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53100" y="5778500"/>
            <a:ext cx="406400" cy="406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803900" y="5829300"/>
            <a:ext cx="304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1700" b="true" i="false" u="none" strike="noStrike" spc="-100">
                <a:solidFill>
                  <a:srgbClr val="F8F6F4"/>
                </a:solidFill>
                <a:latin typeface="GangwonEduPower"/>
              </a:rPr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017000" y="9042400"/>
            <a:ext cx="254000" cy="15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06800" y="558800"/>
            <a:ext cx="10160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80500" y="1079500"/>
            <a:ext cx="114300" cy="1830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652500" y="5651500"/>
            <a:ext cx="114300" cy="915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1200" y="2438400"/>
            <a:ext cx="10883900" cy="687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15800" y="2324100"/>
            <a:ext cx="3289300" cy="698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988800" y="3009900"/>
            <a:ext cx="56642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2C2620"/>
              </a:buClr>
              <a:buFont typeface="Arial"/>
              <a:buChar char="●"/>
            </a:pP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 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전날의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수치를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기준으로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게이지가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채워지는</a:t>
            </a:r>
          </a:p>
          <a:p>
            <a:pPr algn="l" lvl="0">
              <a:lnSpc>
                <a:spcPct val="107899"/>
              </a:lnSpc>
            </a:pP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       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형태로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, </a:t>
            </a:r>
            <a:r>
              <a:rPr lang="ko-KR" sz="2500" b="true" i="false" u="none" strike="noStrike" spc="-200">
                <a:solidFill>
                  <a:srgbClr val="F26721"/>
                </a:solidFill>
                <a:ea typeface="Pretendard Regular"/>
              </a:rPr>
              <a:t>트래픽</a:t>
            </a:r>
            <a:r>
              <a:rPr lang="en-US" sz="2500" b="true" i="false" u="none" strike="noStrike" spc="-200">
                <a:solidFill>
                  <a:srgbClr val="F26721"/>
                </a:solidFill>
                <a:latin typeface="Pretendard Regular"/>
              </a:rPr>
              <a:t>, </a:t>
            </a:r>
            <a:r>
              <a:rPr lang="ko-KR" sz="2500" b="true" i="false" u="none" strike="noStrike" spc="-200">
                <a:solidFill>
                  <a:srgbClr val="F26721"/>
                </a:solidFill>
                <a:ea typeface="Pretendard Regular"/>
              </a:rPr>
              <a:t>세션</a:t>
            </a:r>
            <a:r>
              <a:rPr lang="en-US" sz="2500" b="true" i="false" u="none" strike="noStrike" spc="-200">
                <a:solidFill>
                  <a:srgbClr val="F26721"/>
                </a:solidFill>
                <a:latin typeface="Pretendard Regular"/>
              </a:rPr>
              <a:t>, CPU </a:t>
            </a:r>
            <a:r>
              <a:rPr lang="ko-KR" sz="2500" b="true" i="false" u="none" strike="noStrike" spc="-200">
                <a:solidFill>
                  <a:srgbClr val="F26721"/>
                </a:solidFill>
                <a:ea typeface="Pretendard Regular"/>
              </a:rPr>
              <a:t>사용량</a:t>
            </a:r>
            <a:r>
              <a:rPr lang="en-US" sz="2500" b="true" i="false" u="none" strike="noStrike" spc="-200">
                <a:solidFill>
                  <a:srgbClr val="F26721"/>
                </a:solidFill>
                <a:latin typeface="Pretendard Regular"/>
              </a:rPr>
              <a:t>, </a:t>
            </a:r>
            <a:r>
              <a:rPr lang="ko-KR" sz="2500" b="true" i="false" u="none" strike="noStrike" spc="-200">
                <a:solidFill>
                  <a:srgbClr val="F26721"/>
                </a:solidFill>
                <a:ea typeface="Pretendard Regular"/>
              </a:rPr>
              <a:t>메모리</a:t>
            </a:r>
            <a:r>
              <a:rPr lang="en-US" sz="2500" b="true" i="false" u="none" strike="noStrike" spc="-200">
                <a:solidFill>
                  <a:srgbClr val="F26721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en-US" sz="2500" b="true" i="false" u="none" strike="noStrike" spc="-200">
                <a:solidFill>
                  <a:srgbClr val="F26721"/>
                </a:solidFill>
                <a:latin typeface="Pretendard Regular"/>
              </a:rPr>
              <a:t>       </a:t>
            </a:r>
            <a:r>
              <a:rPr lang="ko-KR" sz="2500" b="true" i="false" u="none" strike="noStrike" spc="-200">
                <a:solidFill>
                  <a:srgbClr val="F26721"/>
                </a:solidFill>
                <a:ea typeface="Pretendard Regular"/>
              </a:rPr>
              <a:t>사용량을</a:t>
            </a:r>
            <a:r>
              <a:rPr lang="en-US" sz="25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500" b="true" i="false" u="none" strike="noStrike" spc="-200">
                <a:solidFill>
                  <a:srgbClr val="00A3A9"/>
                </a:solidFill>
                <a:ea typeface="Pretendard Regular"/>
              </a:rPr>
              <a:t>시각화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하여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상단에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배치한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형태</a:t>
            </a:r>
          </a:p>
          <a:p>
            <a:pPr algn="l" lvl="0">
              <a:lnSpc>
                <a:spcPct val="107899"/>
              </a:lnSpc>
            </a:pP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       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입니다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95200" y="2425700"/>
            <a:ext cx="2730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600" b="true" i="false" u="none" strike="noStrike" spc="-200">
                <a:solidFill>
                  <a:srgbClr val="F8F6F4"/>
                </a:solidFill>
                <a:ea typeface="Pretendard Regular"/>
              </a:rPr>
              <a:t>전일</a:t>
            </a:r>
            <a:r>
              <a:rPr lang="en-US" sz="2600" b="tru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true" i="false" u="none" strike="noStrike" spc="-200">
                <a:solidFill>
                  <a:srgbClr val="F8F6F4"/>
                </a:solidFill>
                <a:ea typeface="Pretendard Regular"/>
              </a:rPr>
              <a:t>대비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사용률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41200" y="5041900"/>
            <a:ext cx="3289300" cy="698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988800" y="5740400"/>
            <a:ext cx="5664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2C2620"/>
              </a:buClr>
              <a:buFont typeface="Arial"/>
              <a:buChar char="●"/>
            </a:pP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원하는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날짜와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시간을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설정하여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true" i="false" u="none" strike="noStrike" spc="-200">
                <a:solidFill>
                  <a:srgbClr val="F26721"/>
                </a:solidFill>
                <a:ea typeface="Pretendard Regular"/>
              </a:rPr>
              <a:t>특정</a:t>
            </a:r>
            <a:r>
              <a:rPr lang="en-US" sz="2500" b="true" i="false" u="none" strike="noStrike" spc="-200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500" b="true" i="false" u="none" strike="noStrike" spc="-200">
                <a:solidFill>
                  <a:srgbClr val="F26721"/>
                </a:solidFill>
                <a:ea typeface="Pretendard Regular"/>
              </a:rPr>
              <a:t>기간의</a:t>
            </a:r>
            <a:r>
              <a:rPr lang="en-US" sz="2500" b="true" i="false" u="none" strike="noStrike" spc="-200">
                <a:solidFill>
                  <a:srgbClr val="F26721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en-US" sz="2500" b="true" i="false" u="none" strike="noStrike" spc="-200">
                <a:solidFill>
                  <a:srgbClr val="F26721"/>
                </a:solidFill>
                <a:latin typeface="Pretendard Regular"/>
              </a:rPr>
              <a:t>     </a:t>
            </a:r>
            <a:r>
              <a:rPr lang="en-US" sz="25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2500" b="true" i="false" u="none" strike="noStrike" spc="-200">
                <a:solidFill>
                  <a:srgbClr val="00A3A9"/>
                </a:solidFill>
                <a:ea typeface="Pretendard Regular"/>
              </a:rPr>
              <a:t>그래프</a:t>
            </a:r>
            <a:r>
              <a:rPr lang="en-US" sz="25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2500" b="true" i="false" u="none" strike="noStrike" spc="-200">
                <a:solidFill>
                  <a:srgbClr val="00A3A9"/>
                </a:solidFill>
                <a:ea typeface="Pretendard Regular"/>
              </a:rPr>
              <a:t>조회</a:t>
            </a:r>
            <a:r>
              <a:rPr lang="en-US" sz="2500" b="tru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ko-KR" sz="2500" b="true" i="false" u="none" strike="noStrike" spc="-200">
                <a:solidFill>
                  <a:srgbClr val="00A3A9"/>
                </a:solidFill>
                <a:ea typeface="Pretendard Regular"/>
              </a:rPr>
              <a:t>가능</a:t>
            </a: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합니다</a:t>
            </a:r>
            <a:r>
              <a:rPr lang="en-US" sz="2500" b="false" i="false" u="none" strike="noStrike" spc="-200">
                <a:solidFill>
                  <a:srgbClr val="2C2620"/>
                </a:solidFill>
                <a:latin typeface="Pretendard 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06300" y="5156200"/>
            <a:ext cx="2971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600" b="true" i="false" u="none" strike="noStrike" spc="-200">
                <a:solidFill>
                  <a:srgbClr val="F8F6F4"/>
                </a:solidFill>
                <a:ea typeface="Pretendard Regular"/>
              </a:rPr>
              <a:t>그래프</a:t>
            </a:r>
            <a:r>
              <a:rPr lang="en-US" sz="2600" b="tru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true" i="false" u="none" strike="noStrike" spc="-200">
                <a:solidFill>
                  <a:srgbClr val="F8F6F4"/>
                </a:solidFill>
                <a:ea typeface="Pretendard Regular"/>
              </a:rPr>
              <a:t>조회</a:t>
            </a:r>
            <a:r>
              <a:rPr lang="en-US" sz="2600" b="tru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기간설정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41200" y="6997700"/>
            <a:ext cx="3289300" cy="698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988800" y="7696200"/>
            <a:ext cx="5664200" cy="167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07899"/>
              </a:lnSpc>
              <a:buClr>
                <a:srgbClr val="2C2620"/>
              </a:buClr>
              <a:buFont typeface="Arial"/>
              <a:buChar char="●"/>
            </a:pPr>
            <a:r>
              <a:rPr lang="ko-KR" sz="2500" b="false" i="false" u="none" strike="noStrike" spc="-200">
                <a:solidFill>
                  <a:srgbClr val="2C2620"/>
                </a:solidFill>
                <a:ea typeface="Pretendard Regular"/>
              </a:rPr>
              <a:t>실시간</a:t>
            </a:r>
            <a:r>
              <a:rPr lang="en-US" sz="2500" b="false" i="false" u="none" strike="noStrike" spc="-200">
                <a:solidFill>
                  <a:srgbClr val="00A3A9"/>
                </a:solidFill>
                <a:latin typeface="Pretendard Regular"/>
              </a:rPr>
              <a:t> </a:t>
            </a:r>
            <a:r>
              <a:rPr lang="en-US" sz="2500" b="true" i="false" u="none" strike="noStrike" spc="-200">
                <a:solidFill>
                  <a:srgbClr val="00A3A9"/>
                </a:solidFill>
                <a:latin typeface="Pretendard Regular"/>
              </a:rPr>
              <a:t>TRAFFIC </a:t>
            </a:r>
            <a:r>
              <a:rPr lang="ko-KR" sz="2500" b="true" i="false" u="none" strike="noStrike" spc="-200">
                <a:solidFill>
                  <a:srgbClr val="00A3A9"/>
                </a:solidFill>
                <a:ea typeface="Pretendard Regular"/>
              </a:rPr>
              <a:t>및</a:t>
            </a:r>
            <a:r>
              <a:rPr lang="en-US" sz="2500" b="true" i="false" u="none" strike="noStrike" spc="-200">
                <a:solidFill>
                  <a:srgbClr val="00A3A9"/>
                </a:solidFill>
                <a:latin typeface="Pretendard Regular"/>
              </a:rPr>
              <a:t> THRESHOLD 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en-US" sz="2500" b="true" i="false" u="none" strike="noStrike">
                <a:solidFill>
                  <a:srgbClr val="F26721"/>
                </a:solidFill>
                <a:latin typeface="Pretendard Regular"/>
              </a:rPr>
              <a:t>     </a:t>
            </a:r>
            <a:r>
              <a:rPr lang="ko-KR" sz="2500" b="true" i="false" u="none" strike="noStrike">
                <a:solidFill>
                  <a:srgbClr val="F26721"/>
                </a:solidFill>
                <a:ea typeface="Pretendard Regular"/>
              </a:rPr>
              <a:t>대시보드는</a:t>
            </a:r>
            <a:r>
              <a:rPr lang="en-US" sz="2500" b="true" i="false" u="none" strike="noStrike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F26721"/>
                </a:solidFill>
                <a:ea typeface="Pretendard Regular"/>
              </a:rPr>
              <a:t>실시간</a:t>
            </a:r>
            <a:r>
              <a:rPr lang="en-US" sz="2500" b="true" i="false" u="none" strike="noStrike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F26721"/>
                </a:solidFill>
                <a:ea typeface="Pretendard Regular"/>
              </a:rPr>
              <a:t>트래픽이</a:t>
            </a:r>
            <a:r>
              <a:rPr lang="en-US" sz="2500" b="true" i="false" u="none" strike="noStrike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F26721"/>
                </a:solidFill>
                <a:ea typeface="Pretendard Regular"/>
              </a:rPr>
              <a:t>임계값을</a:t>
            </a:r>
            <a:r>
              <a:rPr lang="en-US" sz="2500" b="true" i="false" u="none" strike="noStrike">
                <a:solidFill>
                  <a:srgbClr val="F26721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07899"/>
              </a:lnSpc>
            </a:pPr>
            <a:r>
              <a:rPr lang="en-US" sz="2500" b="true" i="false" u="none" strike="noStrike">
                <a:solidFill>
                  <a:srgbClr val="F26721"/>
                </a:solidFill>
                <a:latin typeface="Pretendard Regular"/>
              </a:rPr>
              <a:t>     </a:t>
            </a:r>
            <a:r>
              <a:rPr lang="ko-KR" sz="2500" b="true" i="false" u="none" strike="noStrike">
                <a:solidFill>
                  <a:srgbClr val="F26721"/>
                </a:solidFill>
                <a:ea typeface="Pretendard Regular"/>
              </a:rPr>
              <a:t>초과하는지</a:t>
            </a:r>
            <a:r>
              <a:rPr lang="en-US" sz="2500" b="true" i="false" u="none" strike="noStrike">
                <a:solidFill>
                  <a:srgbClr val="F26721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F26721"/>
                </a:solidFill>
                <a:ea typeface="Pretendard Regular"/>
              </a:rPr>
              <a:t>여부</a:t>
            </a:r>
            <a:r>
              <a:rPr lang="ko-KR" sz="2500" b="false" i="false" u="none" strike="noStrike">
                <a:solidFill>
                  <a:srgbClr val="2C2620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C2620"/>
                </a:solidFill>
                <a:ea typeface="Pretendard Regular"/>
              </a:rPr>
              <a:t>쉽게</a:t>
            </a:r>
            <a:r>
              <a:rPr lang="en-US" sz="2500" b="false" i="false" u="none" strike="noStrike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C2620"/>
                </a:solidFill>
                <a:ea typeface="Pretendard Regular"/>
              </a:rPr>
              <a:t>파악할</a:t>
            </a:r>
            <a:r>
              <a:rPr lang="en-US" sz="2500" b="false" i="false" u="none" strike="noStrike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C2620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2C262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C2620"/>
                </a:solidFill>
                <a:ea typeface="Pretendard Regular"/>
              </a:rPr>
              <a:t>있도록</a:t>
            </a:r>
            <a:r>
              <a:rPr lang="en-US" sz="2500" b="false" i="false" u="none" strike="noStrike">
                <a:solidFill>
                  <a:srgbClr val="2C2620"/>
                </a:solidFill>
                <a:latin typeface="Pretendard Regular"/>
              </a:rPr>
              <a:t>       </a:t>
            </a:r>
            <a:r>
              <a:rPr lang="ko-KR" sz="2500" b="false" i="false" u="none" strike="noStrike">
                <a:solidFill>
                  <a:srgbClr val="2C2620"/>
                </a:solidFill>
                <a:ea typeface="Pretendard Regular"/>
              </a:rPr>
              <a:t>도와줍니다</a:t>
            </a:r>
            <a:r>
              <a:rPr lang="en-US" sz="2500" b="false" i="false" u="none" strike="noStrike">
                <a:solidFill>
                  <a:srgbClr val="2C2620"/>
                </a:solidFill>
                <a:latin typeface="Pretendard Regular"/>
              </a:rPr>
              <a:t>.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20600" y="7112000"/>
            <a:ext cx="2730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2600" b="true" i="false" u="none" strike="noStrike" spc="-200">
                <a:solidFill>
                  <a:srgbClr val="F8F6F4"/>
                </a:solidFill>
                <a:ea typeface="Pretendard Regular"/>
              </a:rPr>
              <a:t>실시간</a:t>
            </a:r>
            <a:r>
              <a:rPr lang="en-US" sz="2600" b="false" i="false" u="none" strike="noStrike" spc="-200">
                <a:solidFill>
                  <a:srgbClr val="F8F6F4"/>
                </a:solidFill>
                <a:latin typeface="Pretendard Regular"/>
              </a:rPr>
              <a:t> </a:t>
            </a:r>
            <a:r>
              <a:rPr lang="ko-KR" sz="2600" b="false" i="false" u="none" strike="noStrike" spc="-200">
                <a:solidFill>
                  <a:srgbClr val="F8F6F4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3400" y="609600"/>
            <a:ext cx="8280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149"/>
              </a:lnSpc>
            </a:pP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주요</a:t>
            </a:r>
            <a:r>
              <a:rPr lang="en-US" sz="4800" b="false" i="false" u="none" strike="noStrike" spc="-500">
                <a:solidFill>
                  <a:srgbClr val="F26721"/>
                </a:solidFill>
                <a:latin typeface="S-Core Dream 6 Bold"/>
              </a:rPr>
              <a:t> </a:t>
            </a:r>
            <a:r>
              <a:rPr lang="ko-KR" sz="4800" b="false" i="false" u="none" strike="noStrike" spc="-500">
                <a:solidFill>
                  <a:srgbClr val="F26721"/>
                </a:solidFill>
                <a:ea typeface="S-Core Dream 6 Bold"/>
              </a:rPr>
              <a:t>기능</a:t>
            </a:r>
            <a:r>
              <a:rPr lang="en-US" sz="4800" b="false" i="false" u="none" strike="noStrike" spc="-500">
                <a:solidFill>
                  <a:srgbClr val="00A3A9"/>
                </a:solidFill>
                <a:latin typeface="S-Core Dream 6 Bold"/>
              </a:rPr>
              <a:t> - DASH BOARD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16200" y="3111500"/>
            <a:ext cx="8712200" cy="1473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00300" y="2819400"/>
            <a:ext cx="508000" cy="508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679700" y="5511800"/>
            <a:ext cx="8648700" cy="3733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654300" y="4838700"/>
            <a:ext cx="8674100" cy="571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463800" y="2882900"/>
            <a:ext cx="381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true" i="false" u="none" strike="noStrike" spc="-100">
                <a:solidFill>
                  <a:srgbClr val="F8F6F4"/>
                </a:solidFill>
                <a:latin typeface="GangwonEduPower"/>
              </a:rPr>
              <a:t>1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25700" y="5448300"/>
            <a:ext cx="508000" cy="508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476500" y="5499100"/>
            <a:ext cx="38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true" i="false" u="none" strike="noStrike" spc="-100">
                <a:solidFill>
                  <a:srgbClr val="F8F6F4"/>
                </a:solidFill>
                <a:latin typeface="GangwonEduPower"/>
              </a:rPr>
              <a:t>3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25700" y="4635500"/>
            <a:ext cx="508000" cy="508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489200" y="4699000"/>
            <a:ext cx="38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true" i="false" u="none" strike="noStrike" spc="-100">
                <a:solidFill>
                  <a:srgbClr val="F8F6F4"/>
                </a:solidFill>
                <a:latin typeface="GangwonEduPower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